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activeX/activeX1.xml" ContentType="application/vnd.ms-office.activeX+xml"/>
  <Override PartName="/ppt/tags/tag1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90" r:id="rId5"/>
    <p:sldMasterId id="2147483695" r:id="rId6"/>
  </p:sldMasterIdLst>
  <p:notesMasterIdLst>
    <p:notesMasterId r:id="rId24"/>
  </p:notesMasterIdLst>
  <p:sldIdLst>
    <p:sldId id="427" r:id="rId7"/>
    <p:sldId id="399" r:id="rId8"/>
    <p:sldId id="400" r:id="rId9"/>
    <p:sldId id="401" r:id="rId10"/>
    <p:sldId id="402" r:id="rId11"/>
    <p:sldId id="428" r:id="rId12"/>
    <p:sldId id="405" r:id="rId13"/>
    <p:sldId id="406" r:id="rId14"/>
    <p:sldId id="407" r:id="rId15"/>
    <p:sldId id="408" r:id="rId16"/>
    <p:sldId id="409" r:id="rId17"/>
    <p:sldId id="410" r:id="rId18"/>
    <p:sldId id="411" r:id="rId19"/>
    <p:sldId id="412" r:id="rId20"/>
    <p:sldId id="413" r:id="rId21"/>
    <p:sldId id="421" r:id="rId22"/>
    <p:sldId id="429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0BF3"/>
    <a:srgbClr val="FFFFCC"/>
    <a:srgbClr val="FFFF99"/>
    <a:srgbClr val="006666"/>
    <a:srgbClr val="85C1C9"/>
    <a:srgbClr val="77BBD3"/>
    <a:srgbClr val="97CBDD"/>
    <a:srgbClr val="0068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2096" autoAdjust="0"/>
  </p:normalViewPr>
  <p:slideViewPr>
    <p:cSldViewPr>
      <p:cViewPr varScale="1">
        <p:scale>
          <a:sx n="64" d="100"/>
          <a:sy n="64" d="100"/>
        </p:scale>
        <p:origin x="-1328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3AA1271-B9D2-4A31-A95A-8B56694B4127}" type="datetimeFigureOut">
              <a:rPr lang="en-US"/>
              <a:pPr>
                <a:defRPr/>
              </a:pPr>
              <a:t>2/4/2015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F3C26A1-9FD9-405F-BFF9-516F74FB533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184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608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không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hiểu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câu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cuối</a:t>
            </a:r>
            <a:r>
              <a:rPr lang="en-US" baseline="0" dirty="0" smtClean="0"/>
              <a:t>???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912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026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Pass on the requirements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mtClean="0"/>
              <a:t>Bring upstream supplier into higher awareness/Trainings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mtClean="0"/>
              <a:t>Make them aware and seek for committed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mtClean="0"/>
              <a:t>Above tools will make systematically access to information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mtClean="0"/>
              <a:t>Helps to collect further evidence of legality/ Documented evidence to show not self declaration</a:t>
            </a:r>
          </a:p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A0920C-EFD8-4571-A941-0505D1D7C876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154833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3856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C26A1-9FD9-405F-BFF9-516F74FB5330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7539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13AE81-387D-4FF3-8877-72EFDE4294CC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6492729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i="1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BD52F-95FF-43A3-B975-909E50C13C92}" type="slidenum">
              <a:rPr lang="en-GB" smtClean="0">
                <a:solidFill>
                  <a:prstClr val="black"/>
                </a:solidFill>
              </a:rPr>
              <a:pPr/>
              <a:t>17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235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01185-A17F-46B7-B272-F5E65F7982F7}" type="datetime1">
              <a:rPr lang="en-US" smtClean="0"/>
              <a:t>2/4/2015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A125D-6CD2-4224-84E1-C3139A6A7CB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300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381000" y="1524000"/>
            <a:ext cx="8686800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381000"/>
          </a:xfrm>
        </p:spPr>
        <p:txBody>
          <a:bodyPr>
            <a:noAutofit/>
          </a:bodyPr>
          <a:lstStyle>
            <a:lvl1pPr algn="l">
              <a:defRPr lang="en-US" sz="2800" b="1" kern="1200" dirty="0">
                <a:solidFill>
                  <a:srgbClr val="0066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47F66-4D86-40E7-A90A-74CFAC250C13}" type="datetime1">
              <a:rPr lang="en-US" smtClean="0"/>
              <a:t>2/4/2015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41915-C55A-4174-B64B-E3A6B63AAC6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445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5383" y="605997"/>
            <a:ext cx="6858000" cy="879475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383" y="1688092"/>
            <a:ext cx="6858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CA8C-8923-4B9B-BBBF-41F7DB6BD0A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790688" y="1485471"/>
            <a:ext cx="835869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" y="-99391"/>
            <a:ext cx="9149379" cy="714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631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128" y="851017"/>
            <a:ext cx="7886700" cy="593155"/>
          </a:xfrm>
        </p:spPr>
        <p:txBody>
          <a:bodyPr>
            <a:normAutofit/>
          </a:bodyPr>
          <a:lstStyle>
            <a:lvl1pPr>
              <a:defRPr sz="28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477" y="2080822"/>
            <a:ext cx="8253046" cy="4485078"/>
          </a:xfrm>
        </p:spPr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9910C-96E1-45F3-8862-D2C139FC839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344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144" y="867849"/>
            <a:ext cx="7886700" cy="560498"/>
          </a:xfrm>
        </p:spPr>
        <p:txBody>
          <a:bodyPr>
            <a:normAutofit/>
          </a:bodyPr>
          <a:lstStyle>
            <a:lvl1pPr>
              <a:defRPr sz="3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A8CC1-F838-4E05-9D37-70482B0E262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654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0FF40-D0E8-4CFE-A20A-F513BD3AB0B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34811" y="6491467"/>
            <a:ext cx="30861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333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0DDD7-A8ED-4A41-B4F9-6892B595C3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A125D-6CD2-4224-84E1-C3139A6A7CB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933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381000" y="1524000"/>
            <a:ext cx="8686800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381000"/>
          </a:xfrm>
        </p:spPr>
        <p:txBody>
          <a:bodyPr>
            <a:noAutofit/>
          </a:bodyPr>
          <a:lstStyle>
            <a:lvl1pPr algn="l">
              <a:defRPr lang="en-US" sz="2800" b="1" kern="1200" dirty="0">
                <a:solidFill>
                  <a:srgbClr val="0066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7CA7-6EE7-47DA-8EF6-A65946C4A82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41915-C55A-4174-B64B-E3A6B63AAC6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654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191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BC38A5-615A-45D5-A2BB-6CA8D781B525}" type="datetime1">
              <a:rPr lang="en-US" smtClean="0"/>
              <a:t>2/4/2015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977DB2-CF2F-45B8-8B05-2191F186AF4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4103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3255964" y="0"/>
            <a:ext cx="588803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0" y="0"/>
            <a:ext cx="777804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8868" y="863600"/>
            <a:ext cx="7886700" cy="560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206" y="2093523"/>
            <a:ext cx="8628978" cy="3691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511" y="649146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B36520B-529A-4168-BE7F-F3686EF1E69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2/4/2015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9089" y="649288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58DAFE8-1C9A-4E30-8B03-C25BBFE13FC9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38867" y="1416488"/>
            <a:ext cx="880513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0" y="-29027"/>
            <a:ext cx="9140610" cy="89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824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rgbClr val="0066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191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2A7128-BBBC-4AA0-B04F-85B17E1BC35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977DB2-CF2F-45B8-8B05-2191F186AF4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103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3255964" y="0"/>
            <a:ext cx="588803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1" b="39227"/>
          <a:stretch>
            <a:fillRect/>
          </a:stretch>
        </p:blipFill>
        <p:spPr bwMode="auto">
          <a:xfrm>
            <a:off x="0" y="0"/>
            <a:ext cx="777804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8242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9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5.jpeg"/><Relationship Id="rId5" Type="http://schemas.openxmlformats.org/officeDocument/2006/relationships/image" Target="../media/image7.jpeg"/><Relationship Id="rId10" Type="http://schemas.openxmlformats.org/officeDocument/2006/relationships/image" Target="../media/image14.png"/><Relationship Id="rId4" Type="http://schemas.openxmlformats.org/officeDocument/2006/relationships/image" Target="../media/image12.jpeg"/><Relationship Id="rId9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1.png"/><Relationship Id="rId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Lưu</a:t>
            </a:r>
            <a:r>
              <a:rPr lang="en-US" dirty="0" smtClean="0"/>
              <a:t> ý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tuyên</a:t>
            </a:r>
            <a:r>
              <a:rPr lang="en-US" dirty="0" smtClean="0"/>
              <a:t> </a:t>
            </a:r>
            <a:r>
              <a:rPr lang="en-US" dirty="0" err="1" smtClean="0"/>
              <a:t>bố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tin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70429" y="1500544"/>
            <a:ext cx="8657889" cy="515051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Tài liệu đào tạo này được phát triển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và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xây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dựng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bởi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chức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​​ProForest 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dưới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sự</a:t>
            </a:r>
            <a:r>
              <a:rPr lang="vi-VN" sz="1600" dirty="0">
                <a:latin typeface="Calibri" pitchFamily="34" charset="0"/>
              </a:rPr>
              <a:t> ủy quyền </a:t>
            </a:r>
            <a:r>
              <a:rPr lang="en-US" sz="1600" dirty="0" err="1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GIZ</a:t>
            </a:r>
            <a:r>
              <a:rPr lang="vi-VN" sz="1600" dirty="0">
                <a:latin typeface="Calibri" pitchFamily="34" charset="0"/>
              </a:rPr>
              <a:t>. </a:t>
            </a:r>
            <a:r>
              <a:rPr lang="en-US" sz="1600" dirty="0" err="1">
                <a:solidFill>
                  <a:prstClr val="black"/>
                </a:solidFill>
              </a:rPr>
              <a:t>Kinh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phí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cho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việc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phát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triển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và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xây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dựng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bộ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tài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liệu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này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là</a:t>
            </a:r>
            <a:r>
              <a:rPr lang="en-US" sz="1600" dirty="0">
                <a:solidFill>
                  <a:prstClr val="black"/>
                </a:solidFill>
              </a:rPr>
              <a:t>  </a:t>
            </a:r>
            <a:r>
              <a:rPr lang="en-US" sz="1600" dirty="0" err="1">
                <a:solidFill>
                  <a:prstClr val="black"/>
                </a:solidFill>
              </a:rPr>
              <a:t>từ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nguồn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tài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trợ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từ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ngân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sách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của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vi-VN" sz="1600" dirty="0">
                <a:latin typeface="Calibri" pitchFamily="34" charset="0"/>
              </a:rPr>
              <a:t>Bộ Hợp tác và Phát triển Kinh tế </a:t>
            </a:r>
            <a:r>
              <a:rPr lang="en-US" sz="1600" dirty="0" err="1">
                <a:latin typeface="Calibri" pitchFamily="34" charset="0"/>
              </a:rPr>
              <a:t>của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Cộng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Hòa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Liên</a:t>
            </a:r>
            <a:r>
              <a:rPr lang="en-US" sz="1600" dirty="0">
                <a:latin typeface="Calibri" pitchFamily="34" charset="0"/>
              </a:rPr>
              <a:t> Bang </a:t>
            </a:r>
            <a:r>
              <a:rPr lang="vi-VN" sz="1600" dirty="0">
                <a:latin typeface="Calibri" pitchFamily="34" charset="0"/>
              </a:rPr>
              <a:t>Đức (BMZ)</a:t>
            </a:r>
            <a:endParaRPr lang="en-US" sz="1600" dirty="0">
              <a:solidFill>
                <a:prstClr val="black"/>
              </a:solidFill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biên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và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sở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hữu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tuyên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bố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phép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sử </a:t>
            </a:r>
            <a:r>
              <a:rPr lang="vi-VN" sz="1600" dirty="0">
                <a:latin typeface="Calibri" pitchFamily="34" charset="0"/>
              </a:rPr>
              <a:t>dụng tài </a:t>
            </a:r>
            <a:r>
              <a:rPr lang="vi-VN" sz="1600" dirty="0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hoặc các </a:t>
            </a:r>
            <a:r>
              <a:rPr lang="en-US" sz="1600" dirty="0" err="1" smtClean="0">
                <a:latin typeface="Calibri" pitchFamily="34" charset="0"/>
              </a:rPr>
              <a:t>phần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dẫn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từ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phục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vụ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các mục đích phi thương </a:t>
            </a:r>
            <a:r>
              <a:rPr lang="vi-VN" sz="1600" dirty="0" smtClean="0">
                <a:latin typeface="Calibri" pitchFamily="34" charset="0"/>
              </a:rPr>
              <a:t>mại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.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liệu có thể được sửa đổi theo nhu cầu </a:t>
            </a:r>
            <a:r>
              <a:rPr lang="en-US" sz="1600" dirty="0" err="1" smtClean="0">
                <a:latin typeface="Calibri" pitchFamily="34" charset="0"/>
              </a:rPr>
              <a:t>trình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từng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nhân</a:t>
            </a:r>
            <a:r>
              <a:rPr lang="en-US" sz="1600" dirty="0" smtClean="0">
                <a:latin typeface="Calibri" pitchFamily="34" charset="0"/>
              </a:rPr>
              <a:t> hay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vi-VN" sz="1600" dirty="0" smtClean="0">
                <a:latin typeface="Calibri" pitchFamily="34" charset="0"/>
              </a:rPr>
              <a:t>, </a:t>
            </a:r>
            <a:r>
              <a:rPr lang="en-US" sz="1600" dirty="0" err="1" smtClean="0">
                <a:latin typeface="Calibri" pitchFamily="34" charset="0"/>
              </a:rPr>
              <a:t>tuy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nhiên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thông điệp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chính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thức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và nội </a:t>
            </a:r>
            <a:r>
              <a:rPr lang="vi-VN" sz="1600" dirty="0" smtClean="0">
                <a:latin typeface="Calibri" pitchFamily="34" charset="0"/>
              </a:rPr>
              <a:t>dung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cốt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lõi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của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được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diễn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giải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sai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lệch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hoặc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trình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lệch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lạc</a:t>
            </a:r>
            <a:r>
              <a:rPr lang="en-US" sz="1600" dirty="0" smtClean="0">
                <a:latin typeface="Calibri" pitchFamily="34" charset="0"/>
              </a:rPr>
              <a:t> ý </a:t>
            </a:r>
            <a:r>
              <a:rPr lang="en-US" sz="1600" dirty="0" err="1" smtClean="0">
                <a:latin typeface="Calibri" pitchFamily="34" charset="0"/>
              </a:rPr>
              <a:t>nghĩa</a:t>
            </a:r>
            <a:r>
              <a:rPr lang="vi-VN" sz="1600" dirty="0" smtClean="0">
                <a:latin typeface="Calibri" pitchFamily="34" charset="0"/>
              </a:rPr>
              <a:t>. </a:t>
            </a:r>
            <a:endParaRPr lang="vi-VN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Tất cả thiếu sót, </a:t>
            </a:r>
            <a:r>
              <a:rPr lang="en-US" sz="1600" dirty="0" err="1" smtClean="0">
                <a:latin typeface="Calibri" pitchFamily="34" charset="0"/>
              </a:rPr>
              <a:t>điểm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chưa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chính </a:t>
            </a:r>
            <a:r>
              <a:rPr lang="vi-VN" sz="1600" dirty="0">
                <a:latin typeface="Calibri" pitchFamily="34" charset="0"/>
              </a:rPr>
              <a:t>xác hoặc quan điểm thể hiện trong tài liệu này là trách nhiệm của </a:t>
            </a:r>
            <a:r>
              <a:rPr lang="vi-VN" sz="1600" dirty="0" smtClean="0">
                <a:latin typeface="Calibri" pitchFamily="34" charset="0"/>
              </a:rPr>
              <a:t>c</a:t>
            </a:r>
            <a:r>
              <a:rPr lang="en-US" sz="1600" dirty="0" err="1" smtClean="0">
                <a:latin typeface="Calibri" pitchFamily="34" charset="0"/>
              </a:rPr>
              <a:t>ác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chủ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biên</a:t>
            </a:r>
            <a:r>
              <a:rPr lang="en-US" sz="1600" dirty="0" smtClean="0">
                <a:latin typeface="Calibri" pitchFamily="34" charset="0"/>
              </a:rPr>
              <a:t>. </a:t>
            </a:r>
            <a:r>
              <a:rPr lang="en-US" sz="1600" dirty="0" err="1" smtClean="0">
                <a:latin typeface="Calibri" pitchFamily="34" charset="0"/>
              </a:rPr>
              <a:t>Nó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phản ánh quan điểm </a:t>
            </a:r>
            <a:r>
              <a:rPr lang="en-US" sz="1600" dirty="0" smtClean="0">
                <a:latin typeface="Calibri" pitchFamily="34" charset="0"/>
              </a:rPr>
              <a:t>hay </a:t>
            </a:r>
            <a:r>
              <a:rPr lang="en-US" sz="1600" dirty="0" err="1" smtClean="0">
                <a:latin typeface="Calibri" pitchFamily="34" charset="0"/>
              </a:rPr>
              <a:t>nó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là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quan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điểm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của </a:t>
            </a:r>
            <a:r>
              <a:rPr lang="vi-VN" sz="1600" dirty="0">
                <a:latin typeface="Calibri" pitchFamily="34" charset="0"/>
              </a:rPr>
              <a:t>BMZ hoặc GIZ.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 smtClean="0">
                <a:latin typeface="Calibri" pitchFamily="34" charset="0"/>
              </a:rPr>
              <a:t>Trang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thông</a:t>
            </a:r>
            <a:r>
              <a:rPr lang="en-US" sz="1600" dirty="0" smtClean="0">
                <a:latin typeface="Calibri" pitchFamily="34" charset="0"/>
              </a:rPr>
              <a:t> tin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này chỉ dành cho mục </a:t>
            </a:r>
            <a:r>
              <a:rPr lang="vi-VN" sz="1600" dirty="0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lưu</a:t>
            </a:r>
            <a:r>
              <a:rPr lang="en-US" sz="1600" dirty="0" smtClean="0">
                <a:latin typeface="Calibri" pitchFamily="34" charset="0"/>
              </a:rPr>
              <a:t> ý, </a:t>
            </a:r>
            <a:r>
              <a:rPr lang="en-US" sz="1600" dirty="0" err="1" smtClean="0">
                <a:latin typeface="Calibri" pitchFamily="34" charset="0"/>
              </a:rPr>
              <a:t>người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sữ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dụng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để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có thể </a:t>
            </a:r>
            <a:r>
              <a:rPr lang="en-US" sz="1600" dirty="0" err="1" smtClean="0">
                <a:latin typeface="Calibri" pitchFamily="34" charset="0"/>
              </a:rPr>
              <a:t>cắt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bỏ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không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sử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dụng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trang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này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khi</a:t>
            </a:r>
            <a:r>
              <a:rPr lang="en-US" sz="1600" dirty="0" smtClean="0">
                <a:latin typeface="Calibri" pitchFamily="34" charset="0"/>
              </a:rPr>
              <a:t> in </a:t>
            </a:r>
            <a:r>
              <a:rPr lang="en-US" sz="1600" dirty="0" err="1" smtClean="0">
                <a:latin typeface="Calibri" pitchFamily="34" charset="0"/>
              </a:rPr>
              <a:t>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hoặc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khi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hoàn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tất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tài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liệu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vi-VN" sz="1600" dirty="0" smtClean="0">
                <a:latin typeface="Calibri" pitchFamily="34" charset="0"/>
              </a:rPr>
              <a:t> </a:t>
            </a:r>
            <a:endParaRPr lang="vi-VN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vi-VN" sz="1600" dirty="0">
                <a:latin typeface="Calibri" pitchFamily="34" charset="0"/>
              </a:rPr>
              <a:t>Nếu </a:t>
            </a:r>
            <a:r>
              <a:rPr lang="en-US" sz="1600" dirty="0" err="1" smtClean="0">
                <a:latin typeface="Calibri" pitchFamily="34" charset="0"/>
              </a:rPr>
              <a:t>các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nhân</a:t>
            </a:r>
            <a:r>
              <a:rPr lang="en-US" sz="1600" dirty="0" smtClean="0">
                <a:latin typeface="Calibri" pitchFamily="34" charset="0"/>
              </a:rPr>
              <a:t> hay </a:t>
            </a:r>
            <a:r>
              <a:rPr lang="en-US" sz="1600" dirty="0" err="1" smtClean="0">
                <a:latin typeface="Calibri" pitchFamily="34" charset="0"/>
              </a:rPr>
              <a:t>tổ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chức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có</a:t>
            </a:r>
            <a:r>
              <a:rPr lang="en-US" sz="1600" dirty="0" smtClean="0">
                <a:latin typeface="Calibri" pitchFamily="34" charset="0"/>
              </a:rPr>
              <a:t> ý</a:t>
            </a:r>
            <a:r>
              <a:rPr lang="vi-VN" sz="1600" dirty="0" smtClean="0">
                <a:latin typeface="Calibri" pitchFamily="34" charset="0"/>
              </a:rPr>
              <a:t> </a:t>
            </a:r>
            <a:r>
              <a:rPr lang="vi-VN" sz="1600" dirty="0">
                <a:latin typeface="Calibri" pitchFamily="34" charset="0"/>
              </a:rPr>
              <a:t>định sử dụng đào tạo </a:t>
            </a:r>
            <a:r>
              <a:rPr lang="vi-VN" sz="1600" dirty="0" smtClean="0">
                <a:latin typeface="Calibri" pitchFamily="34" charset="0"/>
              </a:rPr>
              <a:t>này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các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mục</a:t>
            </a:r>
            <a:r>
              <a:rPr lang="en-US" sz="1600" dirty="0" smtClean="0">
                <a:latin typeface="Calibri" pitchFamily="34" charset="0"/>
              </a:rPr>
              <a:t>                                  </a:t>
            </a:r>
            <a:r>
              <a:rPr lang="en-US" sz="1600" dirty="0" err="1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đích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huấn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luyện</a:t>
            </a:r>
            <a:r>
              <a:rPr lang="en-US" sz="1600" dirty="0" smtClean="0">
                <a:latin typeface="Calibri" pitchFamily="34" charset="0"/>
              </a:rPr>
              <a:t>  </a:t>
            </a:r>
            <a:r>
              <a:rPr lang="en-US" sz="1600" dirty="0" err="1" smtClean="0">
                <a:latin typeface="Calibri" pitchFamily="34" charset="0"/>
              </a:rPr>
              <a:t>đào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tạo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, </a:t>
            </a:r>
            <a:r>
              <a:rPr lang="vi-VN" sz="1600" dirty="0">
                <a:latin typeface="Calibri" pitchFamily="34" charset="0"/>
              </a:rPr>
              <a:t>chúng tôi </a:t>
            </a:r>
            <a:r>
              <a:rPr lang="vi-VN" sz="1600" dirty="0" smtClean="0">
                <a:latin typeface="Calibri" pitchFamily="34" charset="0"/>
              </a:rPr>
              <a:t>sẽ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vi-VN" sz="1600" dirty="0" smtClean="0">
                <a:latin typeface="Calibri" pitchFamily="34" charset="0"/>
              </a:rPr>
              <a:t>đánh </a:t>
            </a:r>
            <a:r>
              <a:rPr lang="vi-VN" sz="1600" dirty="0">
                <a:latin typeface="Calibri" pitchFamily="34" charset="0"/>
              </a:rPr>
              <a:t>giá cao nếu bạn </a:t>
            </a:r>
            <a:r>
              <a:rPr lang="en-US" sz="1600" dirty="0" smtClean="0">
                <a:latin typeface="Calibri" pitchFamily="34" charset="0"/>
              </a:rPr>
              <a:t>                                                                                   </a:t>
            </a:r>
            <a:r>
              <a:rPr lang="vi-VN" sz="1600" dirty="0" smtClean="0">
                <a:latin typeface="Calibri" pitchFamily="34" charset="0"/>
              </a:rPr>
              <a:t>thông </a:t>
            </a:r>
            <a:r>
              <a:rPr lang="vi-VN" sz="1600" dirty="0">
                <a:latin typeface="Calibri" pitchFamily="34" charset="0"/>
              </a:rPr>
              <a:t>báo cho chúng tôi bằng cách liên hệ </a:t>
            </a:r>
            <a:r>
              <a:rPr lang="en-US" sz="1600" dirty="0" smtClean="0">
                <a:latin typeface="Calibri" pitchFamily="34" charset="0"/>
              </a:rPr>
              <a:t>qua </a:t>
            </a:r>
            <a:r>
              <a:rPr lang="en-US" sz="1600" dirty="0" err="1" smtClean="0">
                <a:latin typeface="Calibri" pitchFamily="34" charset="0"/>
              </a:rPr>
              <a:t>địa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</a:rPr>
              <a:t>chỉ</a:t>
            </a:r>
            <a:r>
              <a:rPr lang="en-US" sz="1600" dirty="0" smtClean="0">
                <a:latin typeface="Calibri" pitchFamily="34" charset="0"/>
              </a:rPr>
              <a:t>                                                                                                 </a:t>
            </a:r>
            <a:r>
              <a:rPr lang="en-US" sz="1600" b="1" dirty="0" smtClean="0">
                <a:latin typeface="Calibri" pitchFamily="34" charset="0"/>
              </a:rPr>
              <a:t>email: f</a:t>
            </a:r>
            <a:r>
              <a:rPr lang="vi-VN" sz="1600" b="1" dirty="0" smtClean="0">
                <a:latin typeface="Calibri" pitchFamily="34" charset="0"/>
              </a:rPr>
              <a:t>orests@giz.de</a:t>
            </a:r>
            <a:r>
              <a:rPr lang="vi-VN" sz="1600" dirty="0">
                <a:latin typeface="Calibri" pitchFamily="34" charset="0"/>
              </a:rPr>
              <a:t>.</a:t>
            </a:r>
            <a:endParaRPr lang="en-US" sz="1600" dirty="0"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de-DE" sz="8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509" y="5254759"/>
            <a:ext cx="2260172" cy="125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877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Content Placeholder 2"/>
          <p:cNvSpPr>
            <a:spLocks noGrp="1"/>
          </p:cNvSpPr>
          <p:nvPr>
            <p:ph idx="1"/>
          </p:nvPr>
        </p:nvSpPr>
        <p:spPr>
          <a:xfrm>
            <a:off x="3733800" y="1762125"/>
            <a:ext cx="5638800" cy="45259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altLang="en-US" sz="2000" b="1" dirty="0" smtClean="0"/>
              <a:t>	</a:t>
            </a:r>
          </a:p>
          <a:p>
            <a:pPr marL="0" indent="0" eaLnBrk="1" hangingPunct="1">
              <a:buFont typeface="Arial" charset="0"/>
              <a:buNone/>
            </a:pPr>
            <a:endParaRPr lang="en-US" altLang="en-US" sz="2000" dirty="0" smtClean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234950" y="3254375"/>
            <a:ext cx="1066800" cy="5064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 smtClean="0">
                <a:solidFill>
                  <a:schemeClr val="tx1"/>
                </a:solidFill>
              </a:rPr>
              <a:t>Gói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hướng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dẫn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nhà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cung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ứng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371600" y="3236913"/>
            <a:ext cx="1066800" cy="5381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 smtClean="0">
                <a:solidFill>
                  <a:schemeClr val="tx1"/>
                </a:solidFill>
              </a:rPr>
              <a:t>Đánh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giá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cơ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sở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5" name="Pentagon 24"/>
          <p:cNvSpPr/>
          <p:nvPr/>
        </p:nvSpPr>
        <p:spPr>
          <a:xfrm>
            <a:off x="228600" y="1600200"/>
            <a:ext cx="3124200" cy="1544638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err="1" smtClean="0">
                <a:solidFill>
                  <a:schemeClr val="tx1"/>
                </a:solidFill>
              </a:rPr>
              <a:t>Bước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>
                <a:solidFill>
                  <a:schemeClr val="tx1"/>
                </a:solidFill>
              </a:rPr>
              <a:t>1: </a:t>
            </a:r>
            <a:r>
              <a:rPr lang="en-US" sz="1200" b="1" dirty="0" err="1" smtClean="0">
                <a:solidFill>
                  <a:schemeClr val="tx1"/>
                </a:solidFill>
              </a:rPr>
              <a:t>Hình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thành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chuỗi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cung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ứng</a:t>
            </a:r>
            <a:r>
              <a:rPr lang="en-US" sz="1200" b="1" dirty="0" smtClean="0">
                <a:solidFill>
                  <a:schemeClr val="tx1"/>
                </a:solidFill>
              </a:rPr>
              <a:t>/</a:t>
            </a:r>
            <a:r>
              <a:rPr lang="en-US" sz="1200" b="1" dirty="0" err="1" smtClean="0">
                <a:solidFill>
                  <a:schemeClr val="tx1"/>
                </a:solidFill>
              </a:rPr>
              <a:t>đảm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bảo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hệ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thống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chất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lượng</a:t>
            </a:r>
            <a:endParaRPr lang="en-US" sz="1200" b="1" dirty="0">
              <a:solidFill>
                <a:schemeClr val="tx1"/>
              </a:solidFill>
            </a:endParaRP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err="1" smtClean="0">
                <a:solidFill>
                  <a:schemeClr val="tx1"/>
                </a:solidFill>
              </a:rPr>
              <a:t>Chính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sách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mua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gỗ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rõ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ràng</a:t>
            </a:r>
            <a:endParaRPr lang="en-US" sz="1200" dirty="0">
              <a:solidFill>
                <a:schemeClr val="tx1"/>
              </a:solidFill>
            </a:endParaRP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err="1" smtClean="0">
                <a:solidFill>
                  <a:schemeClr val="tx1"/>
                </a:solidFill>
              </a:rPr>
              <a:t>Lập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sơ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đồ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chuỗi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cung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ứng</a:t>
            </a:r>
            <a:endParaRPr lang="en-US" sz="1200" dirty="0">
              <a:solidFill>
                <a:schemeClr val="tx1"/>
              </a:solidFill>
            </a:endParaRP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err="1" smtClean="0">
                <a:solidFill>
                  <a:schemeClr val="tx1"/>
                </a:solidFill>
              </a:rPr>
              <a:t>Lựa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chọn</a:t>
            </a:r>
            <a:r>
              <a:rPr lang="en-US" sz="1200" dirty="0" smtClean="0">
                <a:solidFill>
                  <a:schemeClr val="tx1"/>
                </a:solidFill>
              </a:rPr>
              <a:t>/</a:t>
            </a:r>
            <a:r>
              <a:rPr lang="en-US" sz="1200" dirty="0" err="1" smtClean="0">
                <a:solidFill>
                  <a:schemeClr val="tx1"/>
                </a:solidFill>
              </a:rPr>
              <a:t>đánh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giá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chuỗi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cung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ứng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hướng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tới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những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nhóm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sản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phẩm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theo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yêu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cầu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của</a:t>
            </a:r>
            <a:r>
              <a:rPr lang="en-US" sz="1200" dirty="0" smtClean="0">
                <a:solidFill>
                  <a:schemeClr val="tx1"/>
                </a:solidFill>
              </a:rPr>
              <a:t> EUTR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6" name="Pentagon 25"/>
          <p:cNvSpPr/>
          <p:nvPr/>
        </p:nvSpPr>
        <p:spPr>
          <a:xfrm>
            <a:off x="2895600" y="2895600"/>
            <a:ext cx="3124200" cy="1544638"/>
          </a:xfrm>
          <a:prstGeom prst="homePlat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err="1" smtClean="0">
                <a:solidFill>
                  <a:schemeClr val="tx1"/>
                </a:solidFill>
              </a:rPr>
              <a:t>Bước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>
                <a:solidFill>
                  <a:schemeClr val="tx1"/>
                </a:solidFill>
              </a:rPr>
              <a:t>2: </a:t>
            </a:r>
            <a:r>
              <a:rPr lang="en-US" sz="1200" b="1" dirty="0" err="1" smtClean="0">
                <a:solidFill>
                  <a:schemeClr val="tx1"/>
                </a:solidFill>
              </a:rPr>
              <a:t>Lập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kế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hoạch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kiểm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soát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chuỗi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cung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ứng</a:t>
            </a:r>
            <a:r>
              <a:rPr lang="en-US" sz="1200" b="1" dirty="0" smtClean="0">
                <a:solidFill>
                  <a:schemeClr val="tx1"/>
                </a:solidFill>
              </a:rPr>
              <a:t>/</a:t>
            </a:r>
            <a:r>
              <a:rPr lang="en-US" sz="1200" b="1" dirty="0" err="1" smtClean="0">
                <a:solidFill>
                  <a:schemeClr val="tx1"/>
                </a:solidFill>
              </a:rPr>
              <a:t>tiếp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cận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thông</a:t>
            </a:r>
            <a:r>
              <a:rPr lang="en-US" sz="1200" b="1" dirty="0" smtClean="0">
                <a:solidFill>
                  <a:schemeClr val="tx1"/>
                </a:solidFill>
              </a:rPr>
              <a:t> tin</a:t>
            </a:r>
            <a:endParaRPr lang="en-US" sz="1200" b="1" dirty="0">
              <a:solidFill>
                <a:schemeClr val="tx1"/>
              </a:solidFill>
            </a:endParaRP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err="1" smtClean="0">
                <a:solidFill>
                  <a:schemeClr val="tx1"/>
                </a:solidFill>
              </a:rPr>
              <a:t>Thiết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lập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chuẩn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mực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hệ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thống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lưu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trữ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hồ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sơ</a:t>
            </a:r>
            <a:endParaRPr lang="en-US" sz="1200" dirty="0">
              <a:solidFill>
                <a:schemeClr val="tx1"/>
              </a:solidFill>
            </a:endParaRP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err="1" smtClean="0">
                <a:solidFill>
                  <a:schemeClr val="tx1"/>
                </a:solidFill>
              </a:rPr>
              <a:t>Thiết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lập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các</a:t>
            </a:r>
            <a:r>
              <a:rPr lang="en-US" sz="1200" dirty="0" smtClean="0">
                <a:solidFill>
                  <a:schemeClr val="tx1"/>
                </a:solidFill>
              </a:rPr>
              <a:t> module </a:t>
            </a:r>
            <a:r>
              <a:rPr lang="en-US" sz="1200" dirty="0" err="1" smtClean="0">
                <a:solidFill>
                  <a:schemeClr val="tx1"/>
                </a:solidFill>
              </a:rPr>
              <a:t>tổng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hợp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và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xác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nhận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dữ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liệu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cho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chuyến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hàng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hoặc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trên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cơ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sở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định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kỳ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thường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xuyên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38125" y="3821113"/>
            <a:ext cx="1066800" cy="536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 smtClean="0">
                <a:solidFill>
                  <a:schemeClr val="tx1"/>
                </a:solidFill>
              </a:rPr>
              <a:t>Bảng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câu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hỏi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đánh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giá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nhà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cung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cấp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371600" y="3833813"/>
            <a:ext cx="1066800" cy="536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 smtClean="0">
                <a:solidFill>
                  <a:schemeClr val="tx1"/>
                </a:solidFill>
              </a:rPr>
              <a:t>Bảng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câu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hỏi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về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gỗ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nguyên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liệu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895600" y="4491038"/>
            <a:ext cx="1066800" cy="536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err="1" smtClean="0">
                <a:solidFill>
                  <a:schemeClr val="tx1"/>
                </a:solidFill>
              </a:rPr>
              <a:t>Báo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cáo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kế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hoạch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gỗ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tổng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thể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cho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chuyến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hàng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28600" y="4405313"/>
            <a:ext cx="1066800" cy="536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 smtClean="0">
                <a:solidFill>
                  <a:schemeClr val="tx1"/>
                </a:solidFill>
              </a:rPr>
              <a:t>Bảng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câu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hỏi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về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gỗ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nguyên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liệu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1" name="Pentagon 30"/>
          <p:cNvSpPr/>
          <p:nvPr/>
        </p:nvSpPr>
        <p:spPr>
          <a:xfrm>
            <a:off x="5791200" y="4040188"/>
            <a:ext cx="3124200" cy="1546225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err="1" smtClean="0">
                <a:solidFill>
                  <a:schemeClr val="tx1"/>
                </a:solidFill>
              </a:rPr>
              <a:t>Bước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>
                <a:solidFill>
                  <a:schemeClr val="tx1"/>
                </a:solidFill>
              </a:rPr>
              <a:t>3: </a:t>
            </a:r>
            <a:r>
              <a:rPr lang="en-US" sz="1200" b="1" dirty="0" err="1" smtClean="0">
                <a:solidFill>
                  <a:schemeClr val="tx1"/>
                </a:solidFill>
              </a:rPr>
              <a:t>Giám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sát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endParaRPr lang="en-US" sz="1050" dirty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 dirty="0">
              <a:solidFill>
                <a:schemeClr val="tx1"/>
              </a:solidFill>
            </a:endParaRP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err="1" smtClean="0">
                <a:solidFill>
                  <a:schemeClr val="tx1"/>
                </a:solidFill>
              </a:rPr>
              <a:t>Tổ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chức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giám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sát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hiệu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quả</a:t>
            </a:r>
            <a:endParaRPr lang="en-US" sz="1200" dirty="0">
              <a:solidFill>
                <a:schemeClr val="tx1"/>
              </a:solidFill>
            </a:endParaRP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err="1" smtClean="0">
                <a:solidFill>
                  <a:schemeClr val="tx1"/>
                </a:solidFill>
              </a:rPr>
              <a:t>Có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thể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bao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gồm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biểu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đồ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đánh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giá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rủi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ro</a:t>
            </a:r>
            <a:endParaRPr lang="en-US" sz="1200" dirty="0">
              <a:solidFill>
                <a:schemeClr val="tx1"/>
              </a:solidFill>
            </a:endParaRP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791200" y="5635625"/>
            <a:ext cx="1066800" cy="536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 smtClean="0">
                <a:solidFill>
                  <a:schemeClr val="tx1"/>
                </a:solidFill>
              </a:rPr>
              <a:t>Tiêu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chí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đánh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giá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hiệu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quả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371600" y="4416425"/>
            <a:ext cx="1066800" cy="536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schemeClr val="tx1"/>
                </a:solidFill>
              </a:rPr>
              <a:t>Công </a:t>
            </a:r>
            <a:r>
              <a:rPr lang="en-US" sz="1100" dirty="0" err="1" smtClean="0">
                <a:solidFill>
                  <a:schemeClr val="tx1"/>
                </a:solidFill>
              </a:rPr>
              <a:t>cụ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cây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quyết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định</a:t>
            </a:r>
            <a:r>
              <a:rPr lang="en-US" sz="1100" dirty="0" smtClean="0">
                <a:solidFill>
                  <a:schemeClr val="tx1"/>
                </a:solidFill>
              </a:rPr>
              <a:t> (decision tree)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038600" y="4491038"/>
            <a:ext cx="1066800" cy="536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 smtClean="0">
                <a:solidFill>
                  <a:schemeClr val="tx1"/>
                </a:solidFill>
              </a:rPr>
              <a:t>Báo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cáo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khai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báo</a:t>
            </a:r>
            <a:r>
              <a:rPr lang="en-US" sz="1100" dirty="0" smtClean="0">
                <a:solidFill>
                  <a:schemeClr val="tx1"/>
                </a:solidFill>
              </a:rPr>
              <a:t>  </a:t>
            </a:r>
            <a:r>
              <a:rPr lang="en-US" sz="1100" dirty="0" err="1" smtClean="0">
                <a:solidFill>
                  <a:schemeClr val="tx1"/>
                </a:solidFill>
              </a:rPr>
              <a:t>sử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dụng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gỗ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895600" y="5100638"/>
            <a:ext cx="1066800" cy="536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 smtClean="0">
                <a:solidFill>
                  <a:schemeClr val="tx1"/>
                </a:solidFill>
              </a:rPr>
              <a:t>Báo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cáo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nguồn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gốc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gỗ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không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rũi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ro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034589" y="5105400"/>
            <a:ext cx="1066800" cy="536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 smtClean="0">
                <a:solidFill>
                  <a:schemeClr val="tx1"/>
                </a:solidFill>
              </a:rPr>
              <a:t>Mẫu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khai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báo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sản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phẩm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895600" y="5703888"/>
            <a:ext cx="1066800" cy="5381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 smtClean="0">
                <a:solidFill>
                  <a:schemeClr val="tx1"/>
                </a:solidFill>
              </a:rPr>
              <a:t>Báo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cáo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nguồn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gốc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gỗ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hợp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lệ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927850" y="5627688"/>
            <a:ext cx="1066800" cy="5381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 smtClean="0">
                <a:solidFill>
                  <a:schemeClr val="tx1"/>
                </a:solidFill>
              </a:rPr>
              <a:t>Đánh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giá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bên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thứ</a:t>
            </a:r>
            <a:r>
              <a:rPr lang="en-US" sz="1100" dirty="0" smtClean="0">
                <a:solidFill>
                  <a:schemeClr val="tx1"/>
                </a:solidFill>
              </a:rPr>
              <a:t> 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791200" y="6257925"/>
            <a:ext cx="1066800" cy="536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 smtClean="0">
                <a:solidFill>
                  <a:schemeClr val="tx1"/>
                </a:solidFill>
              </a:rPr>
              <a:t>Xác</a:t>
            </a:r>
            <a:r>
              <a:rPr lang="en-US" sz="1100" dirty="0" smtClean="0">
                <a:solidFill>
                  <a:schemeClr val="tx1"/>
                </a:solidFill>
              </a:rPr>
              <a:t> minh </a:t>
            </a:r>
            <a:r>
              <a:rPr lang="en-US" sz="1100" dirty="0" err="1" smtClean="0">
                <a:solidFill>
                  <a:schemeClr val="tx1"/>
                </a:solidFill>
              </a:rPr>
              <a:t>trước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khi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giao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hàng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533400"/>
          </a:xfrm>
        </p:spPr>
        <p:txBody>
          <a:bodyPr/>
          <a:lstStyle/>
          <a:p>
            <a:r>
              <a:rPr lang="vi-VN" dirty="0">
                <a:latin typeface="Calibri" pitchFamily="34" charset="0"/>
                <a:cs typeface="Calibri" pitchFamily="34" charset="0"/>
              </a:rPr>
              <a:t>Nhà sản xuất VN cần làm gì? Các bước và Công cụ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5608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1762093"/>
            <a:ext cx="4800600" cy="4525963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 smtClean="0"/>
              <a:t>Doanh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r>
              <a:rPr lang="en-US" dirty="0" smtClean="0"/>
              <a:t> </a:t>
            </a:r>
            <a:r>
              <a:rPr lang="en-US" dirty="0" err="1" smtClean="0"/>
              <a:t>bạn</a:t>
            </a:r>
            <a:r>
              <a:rPr lang="en-US" dirty="0" smtClean="0"/>
              <a:t> </a:t>
            </a:r>
            <a:r>
              <a:rPr lang="en-US" dirty="0" err="1" smtClean="0"/>
              <a:t>cần</a:t>
            </a:r>
            <a:r>
              <a:rPr lang="en-US" dirty="0" smtClean="0"/>
              <a:t> </a:t>
            </a:r>
            <a:r>
              <a:rPr lang="en-US" dirty="0" err="1" smtClean="0"/>
              <a:t>hiểu</a:t>
            </a:r>
            <a:r>
              <a:rPr lang="en-US" dirty="0" smtClean="0"/>
              <a:t> </a:t>
            </a:r>
            <a:r>
              <a:rPr lang="en-US" dirty="0" err="1" smtClean="0"/>
              <a:t>sản</a:t>
            </a:r>
            <a:r>
              <a:rPr lang="en-US" dirty="0" smtClean="0"/>
              <a:t> </a:t>
            </a:r>
            <a:r>
              <a:rPr lang="en-US" dirty="0" err="1" smtClean="0"/>
              <a:t>phẩm</a:t>
            </a:r>
            <a:r>
              <a:rPr lang="en-US" dirty="0" smtClean="0"/>
              <a:t>, </a:t>
            </a:r>
            <a:r>
              <a:rPr lang="en-US" dirty="0" err="1" smtClean="0"/>
              <a:t>yêu</a:t>
            </a:r>
            <a:r>
              <a:rPr lang="en-US" dirty="0" smtClean="0"/>
              <a:t> </a:t>
            </a:r>
            <a:r>
              <a:rPr lang="en-US" dirty="0" err="1" smtClean="0"/>
              <a:t>cầu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sản</a:t>
            </a:r>
            <a:r>
              <a:rPr lang="en-US" dirty="0" smtClean="0"/>
              <a:t> </a:t>
            </a:r>
            <a:r>
              <a:rPr lang="en-US" dirty="0" err="1" smtClean="0"/>
              <a:t>phẩm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chuyển</a:t>
            </a:r>
            <a:r>
              <a:rPr lang="en-US" dirty="0" smtClean="0"/>
              <a:t> </a:t>
            </a:r>
            <a:r>
              <a:rPr lang="en-US" dirty="0" err="1" smtClean="0"/>
              <a:t>giao</a:t>
            </a:r>
            <a:r>
              <a:rPr lang="en-US" dirty="0" smtClean="0"/>
              <a:t> </a:t>
            </a:r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yêu</a:t>
            </a:r>
            <a:r>
              <a:rPr lang="en-US" dirty="0" smtClean="0"/>
              <a:t> </a:t>
            </a:r>
            <a:r>
              <a:rPr lang="en-US" dirty="0" err="1" smtClean="0"/>
              <a:t>cầu</a:t>
            </a:r>
            <a:r>
              <a:rPr lang="en-US" dirty="0" smtClean="0"/>
              <a:t> </a:t>
            </a:r>
            <a:r>
              <a:rPr lang="en-US" dirty="0" err="1" smtClean="0"/>
              <a:t>này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nhà</a:t>
            </a:r>
            <a:r>
              <a:rPr lang="en-US" dirty="0" smtClean="0"/>
              <a:t> </a:t>
            </a:r>
            <a:r>
              <a:rPr lang="en-US" dirty="0" err="1" smtClean="0"/>
              <a:t>cung</a:t>
            </a:r>
            <a:r>
              <a:rPr lang="en-US" dirty="0" smtClean="0"/>
              <a:t> </a:t>
            </a:r>
            <a:r>
              <a:rPr lang="en-US" dirty="0" err="1" smtClean="0"/>
              <a:t>ứng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doanh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r>
              <a:rPr lang="en-US" dirty="0" smtClean="0"/>
              <a:t> (upstream supply chain)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US" dirty="0" err="1" smtClean="0"/>
              <a:t>Mức</a:t>
            </a:r>
            <a:r>
              <a:rPr lang="en-US" dirty="0" smtClean="0"/>
              <a:t> </a:t>
            </a:r>
            <a:r>
              <a:rPr lang="en-US" dirty="0" err="1" smtClean="0"/>
              <a:t>độ</a:t>
            </a:r>
            <a:r>
              <a:rPr lang="en-US" dirty="0" smtClean="0"/>
              <a:t> </a:t>
            </a:r>
            <a:r>
              <a:rPr lang="en-US" dirty="0" err="1" smtClean="0"/>
              <a:t>phức</a:t>
            </a:r>
            <a:r>
              <a:rPr lang="en-US" dirty="0" smtClean="0"/>
              <a:t> </a:t>
            </a:r>
            <a:r>
              <a:rPr lang="en-US" dirty="0" err="1" smtClean="0"/>
              <a:t>tạp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chuỗi</a:t>
            </a:r>
            <a:r>
              <a:rPr lang="en-US" dirty="0" smtClean="0"/>
              <a:t> </a:t>
            </a:r>
            <a:r>
              <a:rPr lang="en-US" dirty="0" err="1" smtClean="0"/>
              <a:t>cung</a:t>
            </a:r>
            <a:r>
              <a:rPr lang="en-US" dirty="0" smtClean="0"/>
              <a:t> </a:t>
            </a:r>
            <a:r>
              <a:rPr lang="en-US" dirty="0" err="1" smtClean="0"/>
              <a:t>ứng</a:t>
            </a:r>
            <a:r>
              <a:rPr lang="en-US" dirty="0" smtClean="0"/>
              <a:t> </a:t>
            </a:r>
            <a:r>
              <a:rPr lang="en-US" dirty="0" err="1" smtClean="0"/>
              <a:t>rất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trọng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US" dirty="0" err="1" smtClean="0"/>
              <a:t>Loài</a:t>
            </a:r>
            <a:r>
              <a:rPr lang="en-US" dirty="0" smtClean="0"/>
              <a:t> </a:t>
            </a:r>
            <a:r>
              <a:rPr lang="en-US" dirty="0" err="1" smtClean="0"/>
              <a:t>gỗ</a:t>
            </a:r>
            <a:r>
              <a:rPr lang="en-US" dirty="0" smtClean="0"/>
              <a:t> </a:t>
            </a:r>
            <a:r>
              <a:rPr lang="en-US" dirty="0" err="1" smtClean="0"/>
              <a:t>rất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trọng</a:t>
            </a:r>
            <a:r>
              <a:rPr lang="en-US" dirty="0" smtClean="0"/>
              <a:t>	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 smtClean="0"/>
              <a:t>Doanh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r>
              <a:rPr lang="en-US" dirty="0" smtClean="0"/>
              <a:t> </a:t>
            </a:r>
            <a:r>
              <a:rPr lang="en-US" dirty="0" err="1" smtClean="0"/>
              <a:t>bạn</a:t>
            </a:r>
            <a:r>
              <a:rPr lang="en-US" dirty="0" smtClean="0"/>
              <a:t> </a:t>
            </a:r>
            <a:r>
              <a:rPr lang="en-US" dirty="0" err="1" smtClean="0"/>
              <a:t>cần</a:t>
            </a:r>
            <a:r>
              <a:rPr lang="en-US" dirty="0" smtClean="0"/>
              <a:t> </a:t>
            </a:r>
            <a:r>
              <a:rPr lang="en-US" dirty="0" err="1" smtClean="0"/>
              <a:t>hiểu</a:t>
            </a:r>
            <a:r>
              <a:rPr lang="en-US" dirty="0" smtClean="0"/>
              <a:t> </a:t>
            </a:r>
            <a:r>
              <a:rPr lang="en-US" dirty="0" err="1" smtClean="0"/>
              <a:t>rõ</a:t>
            </a:r>
            <a:r>
              <a:rPr lang="en-US" dirty="0" smtClean="0"/>
              <a:t> </a:t>
            </a:r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loại</a:t>
            </a:r>
            <a:r>
              <a:rPr lang="en-US" dirty="0" smtClean="0"/>
              <a:t> </a:t>
            </a:r>
            <a:r>
              <a:rPr lang="en-US" dirty="0" err="1" smtClean="0"/>
              <a:t>hồ</a:t>
            </a:r>
            <a:r>
              <a:rPr lang="en-US" dirty="0" smtClean="0"/>
              <a:t> </a:t>
            </a:r>
            <a:r>
              <a:rPr lang="en-US" dirty="0" err="1" smtClean="0"/>
              <a:t>sơ</a:t>
            </a:r>
            <a:r>
              <a:rPr lang="en-US" dirty="0" smtClean="0"/>
              <a:t> </a:t>
            </a:r>
            <a:r>
              <a:rPr lang="en-US" dirty="0" err="1" smtClean="0"/>
              <a:t>nào</a:t>
            </a:r>
            <a:r>
              <a:rPr lang="en-US" dirty="0" smtClean="0"/>
              <a:t> </a:t>
            </a:r>
            <a:r>
              <a:rPr lang="en-US" dirty="0" err="1" smtClean="0"/>
              <a:t>cần</a:t>
            </a:r>
            <a:r>
              <a:rPr lang="en-US" dirty="0" smtClean="0"/>
              <a:t> </a:t>
            </a:r>
            <a:r>
              <a:rPr lang="en-US" dirty="0" err="1" smtClean="0"/>
              <a:t>để</a:t>
            </a:r>
            <a:r>
              <a:rPr lang="en-US" dirty="0" smtClean="0"/>
              <a:t> </a:t>
            </a:r>
            <a:r>
              <a:rPr lang="en-US" dirty="0" err="1" smtClean="0"/>
              <a:t>chứng</a:t>
            </a:r>
            <a:r>
              <a:rPr lang="en-US" dirty="0" smtClean="0"/>
              <a:t> minh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tuân</a:t>
            </a:r>
            <a:r>
              <a:rPr lang="en-US" dirty="0" smtClean="0"/>
              <a:t> </a:t>
            </a:r>
            <a:r>
              <a:rPr lang="en-US" dirty="0" err="1" smtClean="0"/>
              <a:t>thủ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r>
              <a:rPr lang="en-US" dirty="0" smtClean="0"/>
              <a:t>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tại</a:t>
            </a:r>
            <a:r>
              <a:rPr lang="en-US" dirty="0" smtClean="0"/>
              <a:t> </a:t>
            </a:r>
            <a:r>
              <a:rPr lang="en-US" dirty="0" err="1" smtClean="0"/>
              <a:t>nước</a:t>
            </a:r>
            <a:r>
              <a:rPr lang="en-US" dirty="0" smtClean="0"/>
              <a:t> </a:t>
            </a:r>
            <a:r>
              <a:rPr lang="en-US" dirty="0" err="1" smtClean="0"/>
              <a:t>sản</a:t>
            </a:r>
            <a:r>
              <a:rPr lang="en-US" dirty="0" smtClean="0"/>
              <a:t> </a:t>
            </a:r>
            <a:r>
              <a:rPr lang="en-US" dirty="0" err="1" smtClean="0"/>
              <a:t>xuất</a:t>
            </a:r>
            <a:r>
              <a:rPr lang="en-US" dirty="0" smtClean="0"/>
              <a:t> </a:t>
            </a:r>
            <a:r>
              <a:rPr lang="en-US" dirty="0" err="1" smtClean="0"/>
              <a:t>cũng</a:t>
            </a:r>
            <a:r>
              <a:rPr lang="en-US" dirty="0" smtClean="0"/>
              <a:t> </a:t>
            </a:r>
            <a:r>
              <a:rPr lang="en-US" dirty="0" err="1" smtClean="0"/>
              <a:t>như</a:t>
            </a:r>
            <a:r>
              <a:rPr lang="en-US" dirty="0" smtClean="0"/>
              <a:t> </a:t>
            </a:r>
            <a:r>
              <a:rPr lang="en-US" dirty="0" err="1" smtClean="0"/>
              <a:t>là</a:t>
            </a:r>
            <a:r>
              <a:rPr lang="en-US" dirty="0" smtClean="0"/>
              <a:t> </a:t>
            </a:r>
            <a:r>
              <a:rPr lang="en-US" dirty="0" err="1" smtClean="0"/>
              <a:t>rủi</a:t>
            </a:r>
            <a:r>
              <a:rPr lang="en-US" dirty="0" smtClean="0"/>
              <a:t> </a:t>
            </a:r>
            <a:r>
              <a:rPr lang="en-US" dirty="0" err="1" smtClean="0"/>
              <a:t>ro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 smtClean="0"/>
              <a:t>Doanh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r>
              <a:rPr lang="en-US" dirty="0" smtClean="0"/>
              <a:t> </a:t>
            </a:r>
            <a:r>
              <a:rPr lang="en-US" dirty="0" err="1" smtClean="0"/>
              <a:t>bạn</a:t>
            </a:r>
            <a:r>
              <a:rPr lang="en-US" dirty="0" smtClean="0"/>
              <a:t> </a:t>
            </a:r>
            <a:r>
              <a:rPr lang="en-US" dirty="0" err="1" smtClean="0"/>
              <a:t>cần</a:t>
            </a:r>
            <a:r>
              <a:rPr lang="en-US" dirty="0" smtClean="0"/>
              <a:t> </a:t>
            </a:r>
            <a:r>
              <a:rPr lang="en-US" dirty="0" err="1" smtClean="0"/>
              <a:t>thiết</a:t>
            </a:r>
            <a:r>
              <a:rPr lang="en-US" dirty="0" smtClean="0"/>
              <a:t> </a:t>
            </a:r>
            <a:r>
              <a:rPr lang="en-US" dirty="0" err="1" smtClean="0"/>
              <a:t>lập</a:t>
            </a:r>
            <a:r>
              <a:rPr lang="en-US" dirty="0" smtClean="0"/>
              <a:t> 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thống</a:t>
            </a:r>
            <a:r>
              <a:rPr lang="en-US" dirty="0" smtClean="0"/>
              <a:t> </a:t>
            </a:r>
            <a:r>
              <a:rPr lang="en-US" dirty="0" err="1" smtClean="0"/>
              <a:t>truy</a:t>
            </a:r>
            <a:r>
              <a:rPr lang="en-US" dirty="0" smtClean="0"/>
              <a:t> </a:t>
            </a:r>
            <a:r>
              <a:rPr lang="en-US" dirty="0" err="1" smtClean="0"/>
              <a:t>nguyên</a:t>
            </a:r>
            <a:r>
              <a:rPr lang="en-US" dirty="0" smtClean="0"/>
              <a:t> </a:t>
            </a:r>
            <a:r>
              <a:rPr lang="en-US" dirty="0" err="1" smtClean="0"/>
              <a:t>nguồn</a:t>
            </a:r>
            <a:r>
              <a:rPr lang="en-US" dirty="0" smtClean="0"/>
              <a:t> </a:t>
            </a:r>
            <a:r>
              <a:rPr lang="en-US" dirty="0" err="1" smtClean="0"/>
              <a:t>gốc</a:t>
            </a:r>
            <a:r>
              <a:rPr lang="en-US" dirty="0" smtClean="0"/>
              <a:t> </a:t>
            </a:r>
            <a:r>
              <a:rPr lang="en-US" dirty="0" err="1" smtClean="0"/>
              <a:t>gỗ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err="1" smtClean="0"/>
              <a:t>Doanh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r>
              <a:rPr lang="en-US" dirty="0" smtClean="0"/>
              <a:t> </a:t>
            </a:r>
            <a:r>
              <a:rPr lang="en-US" dirty="0" err="1" smtClean="0"/>
              <a:t>bạn</a:t>
            </a:r>
            <a:r>
              <a:rPr lang="en-US" dirty="0" smtClean="0"/>
              <a:t> </a:t>
            </a:r>
            <a:r>
              <a:rPr lang="en-US" dirty="0" err="1" smtClean="0"/>
              <a:t>cần</a:t>
            </a:r>
            <a:r>
              <a:rPr lang="en-US" dirty="0" smtClean="0"/>
              <a:t> </a:t>
            </a:r>
            <a:r>
              <a:rPr lang="en-US" dirty="0" err="1" smtClean="0"/>
              <a:t>lựa</a:t>
            </a:r>
            <a:r>
              <a:rPr lang="en-US" dirty="0" smtClean="0"/>
              <a:t> </a:t>
            </a:r>
            <a:r>
              <a:rPr lang="en-US" dirty="0" err="1" smtClean="0"/>
              <a:t>chọn</a:t>
            </a:r>
            <a:r>
              <a:rPr lang="en-US" dirty="0" smtClean="0"/>
              <a:t> </a:t>
            </a:r>
            <a:r>
              <a:rPr lang="en-US" dirty="0" err="1" smtClean="0"/>
              <a:t>nhà</a:t>
            </a:r>
            <a:r>
              <a:rPr lang="en-US" dirty="0" smtClean="0"/>
              <a:t> </a:t>
            </a:r>
            <a:r>
              <a:rPr lang="en-US" dirty="0" err="1" smtClean="0"/>
              <a:t>cung</a:t>
            </a:r>
            <a:r>
              <a:rPr lang="en-US" dirty="0" smtClean="0"/>
              <a:t> </a:t>
            </a:r>
            <a:r>
              <a:rPr lang="en-US" dirty="0" err="1" smtClean="0"/>
              <a:t>ứng</a:t>
            </a:r>
            <a:r>
              <a:rPr lang="en-US" dirty="0" smtClean="0"/>
              <a:t> </a:t>
            </a:r>
            <a:r>
              <a:rPr lang="en-US" dirty="0" err="1" smtClean="0"/>
              <a:t>đủ</a:t>
            </a:r>
            <a:r>
              <a:rPr lang="en-US" dirty="0" smtClean="0"/>
              <a:t> </a:t>
            </a:r>
            <a:r>
              <a:rPr lang="en-US" dirty="0" err="1" smtClean="0"/>
              <a:t>năng</a:t>
            </a:r>
            <a:r>
              <a:rPr lang="en-US" dirty="0" smtClean="0"/>
              <a:t> </a:t>
            </a:r>
            <a:r>
              <a:rPr lang="en-US" dirty="0" err="1" smtClean="0"/>
              <a:t>lực</a:t>
            </a:r>
            <a:r>
              <a:rPr lang="en-US" dirty="0" smtClean="0"/>
              <a:t> (upstream suppliers)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3" name="Pentagon 12"/>
          <p:cNvSpPr/>
          <p:nvPr/>
        </p:nvSpPr>
        <p:spPr>
          <a:xfrm>
            <a:off x="228600" y="1600200"/>
            <a:ext cx="3124200" cy="1544638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err="1" smtClean="0">
                <a:solidFill>
                  <a:schemeClr val="tx1"/>
                </a:solidFill>
              </a:rPr>
              <a:t>Bước</a:t>
            </a:r>
            <a:r>
              <a:rPr lang="en-US" sz="1200" b="1" dirty="0" smtClean="0">
                <a:solidFill>
                  <a:schemeClr val="tx1"/>
                </a:solidFill>
              </a:rPr>
              <a:t> 1: </a:t>
            </a:r>
            <a:r>
              <a:rPr lang="en-US" sz="1200" b="1" dirty="0" err="1" smtClean="0">
                <a:solidFill>
                  <a:schemeClr val="tx1"/>
                </a:solidFill>
              </a:rPr>
              <a:t>Hình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thành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chuỗi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cung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ứng</a:t>
            </a:r>
            <a:r>
              <a:rPr lang="en-US" sz="1200" b="1" dirty="0" smtClean="0">
                <a:solidFill>
                  <a:schemeClr val="tx1"/>
                </a:solidFill>
              </a:rPr>
              <a:t>/</a:t>
            </a:r>
            <a:r>
              <a:rPr lang="en-US" sz="1200" b="1" dirty="0" err="1" smtClean="0">
                <a:solidFill>
                  <a:schemeClr val="tx1"/>
                </a:solidFill>
              </a:rPr>
              <a:t>đảm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bảo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hệ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thống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chất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lượng</a:t>
            </a:r>
            <a:endParaRPr lang="en-US" sz="1200" b="1" dirty="0" smtClean="0">
              <a:solidFill>
                <a:schemeClr val="tx1"/>
              </a:solidFill>
            </a:endParaRP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err="1" smtClean="0">
                <a:solidFill>
                  <a:schemeClr val="tx1"/>
                </a:solidFill>
              </a:rPr>
              <a:t>Chính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sách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mua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gỗ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rõ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ràng</a:t>
            </a:r>
            <a:endParaRPr lang="en-US" sz="1200" dirty="0" smtClean="0">
              <a:solidFill>
                <a:schemeClr val="tx1"/>
              </a:solidFill>
            </a:endParaRP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err="1" smtClean="0">
                <a:solidFill>
                  <a:schemeClr val="tx1"/>
                </a:solidFill>
              </a:rPr>
              <a:t>Lập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sơ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đồ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chuỗi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cung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ứng</a:t>
            </a:r>
            <a:endParaRPr lang="en-US" sz="1200" dirty="0" smtClean="0">
              <a:solidFill>
                <a:schemeClr val="tx1"/>
              </a:solidFill>
            </a:endParaRP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err="1" smtClean="0">
                <a:solidFill>
                  <a:schemeClr val="tx1"/>
                </a:solidFill>
              </a:rPr>
              <a:t>Lựa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chọn</a:t>
            </a:r>
            <a:r>
              <a:rPr lang="en-US" sz="1200" dirty="0" smtClean="0">
                <a:solidFill>
                  <a:schemeClr val="tx1"/>
                </a:solidFill>
              </a:rPr>
              <a:t>/</a:t>
            </a:r>
            <a:r>
              <a:rPr lang="en-US" sz="1200" dirty="0" err="1" smtClean="0">
                <a:solidFill>
                  <a:schemeClr val="tx1"/>
                </a:solidFill>
              </a:rPr>
              <a:t>đánh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giá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chuỗi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cung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ứng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hướng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tới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những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nhóm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sản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phẩm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theo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yêu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cầu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của</a:t>
            </a:r>
            <a:r>
              <a:rPr lang="en-US" sz="1200" dirty="0" smtClean="0">
                <a:solidFill>
                  <a:schemeClr val="tx1"/>
                </a:solidFill>
              </a:rPr>
              <a:t> EUTR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18125" y="3190050"/>
            <a:ext cx="1066800" cy="5064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 smtClean="0">
                <a:solidFill>
                  <a:schemeClr val="tx1"/>
                </a:solidFill>
              </a:rPr>
              <a:t>Gói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hướng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dẫn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nhà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cung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ứng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354775" y="3172588"/>
            <a:ext cx="1066800" cy="5381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 smtClean="0">
                <a:solidFill>
                  <a:schemeClr val="tx1"/>
                </a:solidFill>
              </a:rPr>
              <a:t>Đánh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giá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cơ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sở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21300" y="3756788"/>
            <a:ext cx="1066800" cy="536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 smtClean="0">
                <a:solidFill>
                  <a:schemeClr val="tx1"/>
                </a:solidFill>
              </a:rPr>
              <a:t>Bảng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câu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hỏi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đánh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giá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nhà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cung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cấp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354775" y="3769488"/>
            <a:ext cx="1066800" cy="536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 smtClean="0">
                <a:solidFill>
                  <a:schemeClr val="tx1"/>
                </a:solidFill>
              </a:rPr>
              <a:t>Bảng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câu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hỏi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về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gỗ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nguyên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liệu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11775" y="4340988"/>
            <a:ext cx="1066800" cy="536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 smtClean="0">
                <a:solidFill>
                  <a:schemeClr val="tx1"/>
                </a:solidFill>
              </a:rPr>
              <a:t>Bảng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câu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hỏi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về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gỗ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nguyên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liệu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354775" y="4352100"/>
            <a:ext cx="1066800" cy="536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schemeClr val="tx1"/>
                </a:solidFill>
              </a:rPr>
              <a:t>Công </a:t>
            </a:r>
            <a:r>
              <a:rPr lang="en-US" sz="1100" dirty="0" err="1" smtClean="0">
                <a:solidFill>
                  <a:schemeClr val="tx1"/>
                </a:solidFill>
              </a:rPr>
              <a:t>cụ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cây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quyết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định</a:t>
            </a:r>
            <a:r>
              <a:rPr lang="en-US" sz="1100" dirty="0" smtClean="0">
                <a:solidFill>
                  <a:schemeClr val="tx1"/>
                </a:solidFill>
              </a:rPr>
              <a:t> (decision tree)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457200"/>
          </a:xfrm>
        </p:spPr>
        <p:txBody>
          <a:bodyPr/>
          <a:lstStyle/>
          <a:p>
            <a:r>
              <a:rPr lang="vi-VN" dirty="0">
                <a:latin typeface="Calibri" pitchFamily="34" charset="0"/>
                <a:cs typeface="Calibri" pitchFamily="34" charset="0"/>
              </a:rPr>
              <a:t>Nhà sản xuất VN cần làm gì? Các bước và Công cụ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42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Content Placeholder 2"/>
          <p:cNvSpPr>
            <a:spLocks noGrp="1"/>
          </p:cNvSpPr>
          <p:nvPr>
            <p:ph idx="1"/>
          </p:nvPr>
        </p:nvSpPr>
        <p:spPr>
          <a:xfrm>
            <a:off x="3810000" y="1752600"/>
            <a:ext cx="4876800" cy="4373563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Doanh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nghiệp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cần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hiểu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rõ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chuỗi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cung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ứng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của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mình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để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có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thể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hỗ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trợ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khách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hàng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là</a:t>
            </a:r>
            <a:r>
              <a:rPr lang="en-US" altLang="en-US" dirty="0" smtClean="0"/>
              <a:t> Operator ở EU</a:t>
            </a:r>
          </a:p>
          <a:p>
            <a:pPr lvl="1" eaLnBrk="1" hangingPunct="1"/>
            <a:r>
              <a:rPr lang="en-US" altLang="en-US" dirty="0" err="1" smtClean="0"/>
              <a:t>Mức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độ</a:t>
            </a:r>
            <a:r>
              <a:rPr lang="en-US" altLang="en-US" dirty="0" smtClean="0"/>
              <a:t> tin </a:t>
            </a:r>
            <a:r>
              <a:rPr lang="en-US" altLang="en-US" dirty="0" err="1" smtClean="0"/>
              <a:t>cậy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của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hệ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thống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xác</a:t>
            </a:r>
            <a:r>
              <a:rPr lang="en-US" altLang="en-US" dirty="0" smtClean="0"/>
              <a:t> minh </a:t>
            </a:r>
            <a:r>
              <a:rPr lang="en-US" altLang="en-US" dirty="0" err="1" smtClean="0"/>
              <a:t>và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quản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lý</a:t>
            </a:r>
            <a:r>
              <a:rPr lang="en-US" altLang="en-US" dirty="0" smtClean="0"/>
              <a:t>/</a:t>
            </a:r>
            <a:r>
              <a:rPr lang="en-US" altLang="en-US" dirty="0" err="1" smtClean="0"/>
              <a:t>đảm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bảo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chuỗi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cung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ứng</a:t>
            </a:r>
            <a:r>
              <a:rPr lang="en-US" altLang="en-US" dirty="0" smtClean="0"/>
              <a:t> : </a:t>
            </a:r>
            <a:r>
              <a:rPr lang="en-US" altLang="en-US" dirty="0" err="1" smtClean="0"/>
              <a:t>Cần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có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những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hệ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thống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quản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lý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cơ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bản</a:t>
            </a:r>
            <a:endParaRPr lang="en-US" altLang="en-US" dirty="0" smtClean="0"/>
          </a:p>
          <a:p>
            <a:pPr lvl="1" eaLnBrk="1" hangingPunct="1"/>
            <a:r>
              <a:rPr lang="en-US" altLang="en-US" dirty="0" err="1" smtClean="0"/>
              <a:t>Mức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độ</a:t>
            </a:r>
            <a:r>
              <a:rPr lang="en-US" altLang="en-US" dirty="0" smtClean="0"/>
              <a:t> tin </a:t>
            </a:r>
            <a:r>
              <a:rPr lang="en-US" altLang="en-US" dirty="0" err="1" smtClean="0"/>
              <a:t>cậy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và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vấn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đề</a:t>
            </a:r>
            <a:r>
              <a:rPr lang="en-US" altLang="en-US" dirty="0" smtClean="0"/>
              <a:t> minh </a:t>
            </a:r>
            <a:r>
              <a:rPr lang="en-US" altLang="en-US" dirty="0" err="1" smtClean="0"/>
              <a:t>bạch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thông</a:t>
            </a:r>
            <a:r>
              <a:rPr lang="en-US" altLang="en-US" dirty="0" smtClean="0"/>
              <a:t> tin/</a:t>
            </a:r>
            <a:r>
              <a:rPr lang="en-US" altLang="en-US" dirty="0" err="1" smtClean="0"/>
              <a:t>dữ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liệu</a:t>
            </a:r>
            <a:r>
              <a:rPr lang="en-US" altLang="en-US" dirty="0" smtClean="0"/>
              <a:t>: </a:t>
            </a:r>
            <a:r>
              <a:rPr lang="en-US" altLang="en-US" dirty="0" err="1" smtClean="0"/>
              <a:t>Cơ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chế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thu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thập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dữ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liệu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thông</a:t>
            </a:r>
            <a:r>
              <a:rPr lang="en-US" altLang="en-US" dirty="0" smtClean="0"/>
              <a:t> tin </a:t>
            </a:r>
            <a:r>
              <a:rPr lang="en-US" altLang="en-US" dirty="0" err="1" smtClean="0"/>
              <a:t>từ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sản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xuất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từ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các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chặng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trong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chuỗi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cung</a:t>
            </a:r>
            <a:endParaRPr lang="en-US" altLang="en-US" dirty="0" smtClean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457200"/>
          </a:xfrm>
        </p:spPr>
        <p:txBody>
          <a:bodyPr/>
          <a:lstStyle/>
          <a:p>
            <a:r>
              <a:rPr lang="vi-VN" dirty="0">
                <a:latin typeface="Calibri" pitchFamily="34" charset="0"/>
                <a:cs typeface="Calibri" pitchFamily="34" charset="0"/>
              </a:rPr>
              <a:t>Nhà sản xuất VN cần làm gì? Các bước và Công cụ</a:t>
            </a:r>
            <a:endParaRPr lang="en-US" dirty="0"/>
          </a:p>
        </p:txBody>
      </p:sp>
      <p:sp>
        <p:nvSpPr>
          <p:cNvPr id="11" name="Pentagon 10"/>
          <p:cNvSpPr/>
          <p:nvPr/>
        </p:nvSpPr>
        <p:spPr>
          <a:xfrm>
            <a:off x="381000" y="1600200"/>
            <a:ext cx="3124200" cy="1544638"/>
          </a:xfrm>
          <a:prstGeom prst="homePlat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err="1" smtClean="0">
                <a:solidFill>
                  <a:schemeClr val="tx1"/>
                </a:solidFill>
              </a:rPr>
              <a:t>Bước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>
                <a:solidFill>
                  <a:schemeClr val="tx1"/>
                </a:solidFill>
              </a:rPr>
              <a:t>2: </a:t>
            </a:r>
            <a:r>
              <a:rPr lang="en-US" sz="1200" b="1" dirty="0" err="1" smtClean="0">
                <a:solidFill>
                  <a:schemeClr val="tx1"/>
                </a:solidFill>
              </a:rPr>
              <a:t>Lập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kế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hoạch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kiểm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soát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chuỗi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cung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ứng</a:t>
            </a:r>
            <a:r>
              <a:rPr lang="en-US" sz="1200" b="1" dirty="0" smtClean="0">
                <a:solidFill>
                  <a:schemeClr val="tx1"/>
                </a:solidFill>
              </a:rPr>
              <a:t>/</a:t>
            </a:r>
            <a:r>
              <a:rPr lang="en-US" sz="1200" b="1" dirty="0" err="1" smtClean="0">
                <a:solidFill>
                  <a:schemeClr val="tx1"/>
                </a:solidFill>
              </a:rPr>
              <a:t>tiếp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cận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thông</a:t>
            </a:r>
            <a:r>
              <a:rPr lang="en-US" sz="1200" b="1" dirty="0" smtClean="0">
                <a:solidFill>
                  <a:schemeClr val="tx1"/>
                </a:solidFill>
              </a:rPr>
              <a:t> tin</a:t>
            </a:r>
            <a:endParaRPr lang="en-US" sz="1200" b="1" dirty="0">
              <a:solidFill>
                <a:schemeClr val="tx1"/>
              </a:solidFill>
            </a:endParaRP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err="1" smtClean="0">
                <a:solidFill>
                  <a:schemeClr val="tx1"/>
                </a:solidFill>
              </a:rPr>
              <a:t>Thiết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lập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chuẩn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mực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hệ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thống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lưu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trữ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hồ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sơ</a:t>
            </a:r>
            <a:endParaRPr lang="en-US" sz="1200" dirty="0">
              <a:solidFill>
                <a:schemeClr val="tx1"/>
              </a:solidFill>
            </a:endParaRP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err="1" smtClean="0">
                <a:solidFill>
                  <a:schemeClr val="tx1"/>
                </a:solidFill>
              </a:rPr>
              <a:t>Thiết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lập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các</a:t>
            </a:r>
            <a:r>
              <a:rPr lang="en-US" sz="1200" dirty="0" smtClean="0">
                <a:solidFill>
                  <a:schemeClr val="tx1"/>
                </a:solidFill>
              </a:rPr>
              <a:t> module </a:t>
            </a:r>
            <a:r>
              <a:rPr lang="en-US" sz="1200" dirty="0" err="1" smtClean="0">
                <a:solidFill>
                  <a:schemeClr val="tx1"/>
                </a:solidFill>
              </a:rPr>
              <a:t>tổng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hợp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và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xác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nhận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dữ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liệu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cho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chuyến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hàng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hoặc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trên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cơ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sở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định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kỳ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thường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xuyên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81000" y="3195638"/>
            <a:ext cx="1066800" cy="536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err="1" smtClean="0">
                <a:solidFill>
                  <a:schemeClr val="tx1"/>
                </a:solidFill>
              </a:rPr>
              <a:t>Báo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cáo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kế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hoạch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gỗ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tổng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thể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cho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chuyến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hàng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524000" y="3195638"/>
            <a:ext cx="1066800" cy="536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 smtClean="0">
                <a:solidFill>
                  <a:schemeClr val="tx1"/>
                </a:solidFill>
              </a:rPr>
              <a:t>Báo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cáo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khai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báo</a:t>
            </a:r>
            <a:r>
              <a:rPr lang="en-US" sz="1100" dirty="0" smtClean="0">
                <a:solidFill>
                  <a:schemeClr val="tx1"/>
                </a:solidFill>
              </a:rPr>
              <a:t>  </a:t>
            </a:r>
            <a:r>
              <a:rPr lang="en-US" sz="1100" dirty="0" err="1" smtClean="0">
                <a:solidFill>
                  <a:schemeClr val="tx1"/>
                </a:solidFill>
              </a:rPr>
              <a:t>sử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dụng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gỗ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81000" y="3805238"/>
            <a:ext cx="1066800" cy="536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 smtClean="0">
                <a:solidFill>
                  <a:schemeClr val="tx1"/>
                </a:solidFill>
              </a:rPr>
              <a:t>Báo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cáo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nguồn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gốc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gỗ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không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rũi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ro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519989" y="3810000"/>
            <a:ext cx="1066800" cy="536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 smtClean="0">
                <a:solidFill>
                  <a:schemeClr val="tx1"/>
                </a:solidFill>
              </a:rPr>
              <a:t>Mẫu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khai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báo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sản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phẩm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81000" y="4408488"/>
            <a:ext cx="1066800" cy="5381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 smtClean="0">
                <a:solidFill>
                  <a:schemeClr val="tx1"/>
                </a:solidFill>
              </a:rPr>
              <a:t>Báo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cáo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nguồn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gốc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gỗ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hợp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lệ</a:t>
            </a:r>
            <a:endParaRPr lang="en-US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33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Content Placeholder 2"/>
          <p:cNvSpPr>
            <a:spLocks noGrp="1"/>
          </p:cNvSpPr>
          <p:nvPr>
            <p:ph idx="1"/>
          </p:nvPr>
        </p:nvSpPr>
        <p:spPr>
          <a:xfrm>
            <a:off x="3733800" y="1752600"/>
            <a:ext cx="4953000" cy="4373563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Đo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lường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hiệu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quả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của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quá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trình</a:t>
            </a:r>
            <a:r>
              <a:rPr lang="en-US" altLang="en-US" dirty="0" smtClean="0"/>
              <a:t>/</a:t>
            </a:r>
            <a:r>
              <a:rPr lang="en-US" altLang="en-US" dirty="0" err="1" smtClean="0"/>
              <a:t>giám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sát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hoạt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động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nhà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cung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ứng</a:t>
            </a:r>
            <a:endParaRPr lang="en-US" altLang="en-US" dirty="0" smtClean="0"/>
          </a:p>
          <a:p>
            <a:pPr eaLnBrk="1" hangingPunct="1"/>
            <a:r>
              <a:rPr lang="en-US" altLang="en-US" dirty="0" err="1" smtClean="0"/>
              <a:t>Phân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tích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thông</a:t>
            </a:r>
            <a:r>
              <a:rPr lang="en-US" altLang="en-US" dirty="0" smtClean="0"/>
              <a:t> tin </a:t>
            </a:r>
            <a:r>
              <a:rPr lang="en-US" altLang="en-US" dirty="0" err="1" smtClean="0"/>
              <a:t>và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dữ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liệu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từ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các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nhà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cung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ứng</a:t>
            </a:r>
            <a:endParaRPr lang="en-US" altLang="en-US" dirty="0" smtClean="0"/>
          </a:p>
          <a:p>
            <a:pPr eaLnBrk="1" hangingPunct="1"/>
            <a:r>
              <a:rPr lang="en-US" altLang="en-US" dirty="0" err="1" smtClean="0"/>
              <a:t>Đánh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giá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nhà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máy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định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kỳ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cũng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như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kiểm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tra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việc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đảm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bảo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hợp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pháp</a:t>
            </a:r>
            <a:endParaRPr lang="en-US" altLang="en-US" dirty="0" smtClean="0"/>
          </a:p>
          <a:p>
            <a:pPr eaLnBrk="1" hangingPunct="1"/>
            <a:r>
              <a:rPr lang="en-US" altLang="en-US" dirty="0" err="1" smtClean="0"/>
              <a:t>Ngăn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ngừa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rủi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rõ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lẫn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lộn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gỗ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không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rõ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nguồn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gốc</a:t>
            </a:r>
            <a:endParaRPr lang="en-US" alt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457200" y="3195638"/>
            <a:ext cx="1066800" cy="536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chemeClr val="tx1"/>
                </a:solidFill>
              </a:rPr>
              <a:t>Performance rating criteria                 </a:t>
            </a:r>
          </a:p>
        </p:txBody>
      </p:sp>
      <p:sp>
        <p:nvSpPr>
          <p:cNvPr id="6" name="Rectangle 5"/>
          <p:cNvSpPr/>
          <p:nvPr/>
        </p:nvSpPr>
        <p:spPr>
          <a:xfrm>
            <a:off x="1593850" y="3187700"/>
            <a:ext cx="1066800" cy="536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chemeClr val="tx1"/>
                </a:solidFill>
              </a:rPr>
              <a:t>2</a:t>
            </a:r>
            <a:r>
              <a:rPr lang="en-US" sz="1100" baseline="30000" dirty="0">
                <a:solidFill>
                  <a:schemeClr val="tx1"/>
                </a:solidFill>
              </a:rPr>
              <a:t>nd</a:t>
            </a:r>
            <a:r>
              <a:rPr lang="en-US" sz="1100" dirty="0">
                <a:solidFill>
                  <a:schemeClr val="tx1"/>
                </a:solidFill>
              </a:rPr>
              <a:t> party audit</a:t>
            </a:r>
          </a:p>
        </p:txBody>
      </p:sp>
      <p:sp>
        <p:nvSpPr>
          <p:cNvPr id="7" name="Rectangle 6"/>
          <p:cNvSpPr/>
          <p:nvPr/>
        </p:nvSpPr>
        <p:spPr>
          <a:xfrm>
            <a:off x="457200" y="3816350"/>
            <a:ext cx="1066800" cy="5381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chemeClr val="tx1"/>
                </a:solidFill>
              </a:rPr>
              <a:t>Pre shipping  verification  </a:t>
            </a:r>
          </a:p>
        </p:txBody>
      </p:sp>
      <p:sp>
        <p:nvSpPr>
          <p:cNvPr id="8" name="Pentagon 7"/>
          <p:cNvSpPr/>
          <p:nvPr/>
        </p:nvSpPr>
        <p:spPr>
          <a:xfrm>
            <a:off x="457200" y="1600200"/>
            <a:ext cx="3124200" cy="1544638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</a:rPr>
              <a:t>Step 3: Monitoring </a:t>
            </a:r>
            <a:endParaRPr lang="en-US" sz="1050" dirty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 dirty="0">
              <a:solidFill>
                <a:schemeClr val="tx1"/>
              </a:solidFill>
            </a:endParaRP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schemeClr val="tx1"/>
                </a:solidFill>
              </a:rPr>
              <a:t>Organize performance monitoring </a:t>
            </a: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schemeClr val="tx1"/>
                </a:solidFill>
              </a:rPr>
              <a:t>Chart risk assessment may include</a:t>
            </a: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93850" y="3840163"/>
            <a:ext cx="1066800" cy="5381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chemeClr val="tx1"/>
                </a:solidFill>
              </a:rPr>
              <a:t>3</a:t>
            </a:r>
            <a:r>
              <a:rPr lang="en-US" sz="1100" baseline="30000" dirty="0">
                <a:solidFill>
                  <a:schemeClr val="tx1"/>
                </a:solidFill>
              </a:rPr>
              <a:t>rd</a:t>
            </a:r>
            <a:r>
              <a:rPr lang="en-US" sz="1100" dirty="0">
                <a:solidFill>
                  <a:schemeClr val="tx1"/>
                </a:solidFill>
              </a:rPr>
              <a:t> perform as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chemeClr val="tx1"/>
                </a:solidFill>
              </a:rPr>
              <a:t>2</a:t>
            </a:r>
            <a:r>
              <a:rPr lang="en-US" sz="1100" baseline="30000" dirty="0">
                <a:solidFill>
                  <a:schemeClr val="tx1"/>
                </a:solidFill>
              </a:rPr>
              <a:t>nd</a:t>
            </a:r>
            <a:r>
              <a:rPr lang="en-US" sz="1100" dirty="0">
                <a:solidFill>
                  <a:schemeClr val="tx1"/>
                </a:solidFill>
              </a:rPr>
              <a:t> party audit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11" name="Pentagon 10"/>
          <p:cNvSpPr/>
          <p:nvPr/>
        </p:nvSpPr>
        <p:spPr>
          <a:xfrm>
            <a:off x="457200" y="1600200"/>
            <a:ext cx="3124200" cy="1544638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err="1" smtClean="0">
                <a:solidFill>
                  <a:schemeClr val="tx1"/>
                </a:solidFill>
              </a:rPr>
              <a:t>Bước</a:t>
            </a:r>
            <a:r>
              <a:rPr lang="en-US" sz="1200" b="1" dirty="0" smtClean="0">
                <a:solidFill>
                  <a:schemeClr val="tx1"/>
                </a:solidFill>
              </a:rPr>
              <a:t> 3: </a:t>
            </a:r>
            <a:r>
              <a:rPr lang="en-US" sz="1200" b="1" dirty="0" err="1" smtClean="0">
                <a:solidFill>
                  <a:schemeClr val="tx1"/>
                </a:solidFill>
              </a:rPr>
              <a:t>Giám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</a:rPr>
              <a:t>sát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endParaRPr lang="en-US" sz="1050" dirty="0" smtClean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 dirty="0" smtClean="0">
              <a:solidFill>
                <a:schemeClr val="tx1"/>
              </a:solidFill>
            </a:endParaRP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err="1" smtClean="0">
                <a:solidFill>
                  <a:schemeClr val="tx1"/>
                </a:solidFill>
              </a:rPr>
              <a:t>Tổ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chức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giám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sát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hiệu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quả</a:t>
            </a:r>
            <a:endParaRPr lang="en-US" sz="1200" dirty="0" smtClean="0">
              <a:solidFill>
                <a:schemeClr val="tx1"/>
              </a:solidFill>
            </a:endParaRPr>
          </a:p>
          <a:p>
            <a:pPr marL="628650" lvl="1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err="1" smtClean="0">
                <a:solidFill>
                  <a:schemeClr val="tx1"/>
                </a:solidFill>
              </a:rPr>
              <a:t>Có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thể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bao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gồm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đo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lường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giám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sát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rủi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ro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trong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suốt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quá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trình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nguyên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liệu</a:t>
            </a:r>
            <a:r>
              <a:rPr lang="en-US" sz="1200" dirty="0" smtClean="0">
                <a:solidFill>
                  <a:schemeClr val="tx1"/>
                </a:solidFill>
              </a:rPr>
              <a:t> –</a:t>
            </a:r>
            <a:r>
              <a:rPr lang="en-US" sz="1200" dirty="0" err="1" smtClean="0">
                <a:solidFill>
                  <a:schemeClr val="tx1"/>
                </a:solidFill>
              </a:rPr>
              <a:t>thành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phẩm</a:t>
            </a:r>
            <a:r>
              <a:rPr lang="en-US" sz="1200" dirty="0" smtClean="0">
                <a:solidFill>
                  <a:schemeClr val="tx1"/>
                </a:solidFill>
              </a:rPr>
              <a:t>; </a:t>
            </a:r>
            <a:r>
              <a:rPr lang="en-US" sz="1200" dirty="0" err="1" smtClean="0">
                <a:solidFill>
                  <a:schemeClr val="tx1"/>
                </a:solidFill>
              </a:rPr>
              <a:t>trước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khi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xuất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khẩu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vào</a:t>
            </a:r>
            <a:r>
              <a:rPr lang="en-US" sz="1200" dirty="0" smtClean="0">
                <a:solidFill>
                  <a:schemeClr val="tx1"/>
                </a:solidFill>
              </a:rPr>
              <a:t> EU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593850" y="3840163"/>
            <a:ext cx="1066800" cy="5381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 smtClean="0">
                <a:solidFill>
                  <a:schemeClr val="tx1"/>
                </a:solidFill>
              </a:rPr>
              <a:t>Sử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dụng</a:t>
            </a:r>
            <a:r>
              <a:rPr lang="en-US" sz="1000" dirty="0" smtClean="0">
                <a:solidFill>
                  <a:schemeClr val="tx1"/>
                </a:solidFill>
              </a:rPr>
              <a:t> d </a:t>
            </a:r>
            <a:r>
              <a:rPr lang="en-US" sz="1000" dirty="0" err="1" smtClean="0">
                <a:solidFill>
                  <a:schemeClr val="tx1"/>
                </a:solidFill>
              </a:rPr>
              <a:t>vụ</a:t>
            </a:r>
            <a:r>
              <a:rPr lang="en-US" sz="1000" dirty="0" smtClean="0">
                <a:solidFill>
                  <a:schemeClr val="tx1"/>
                </a:solidFill>
              </a:rPr>
              <a:t>. </a:t>
            </a:r>
            <a:r>
              <a:rPr lang="en-US" sz="1000" dirty="0" err="1" smtClean="0">
                <a:solidFill>
                  <a:schemeClr val="tx1"/>
                </a:solidFill>
              </a:rPr>
              <a:t>bên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thứ</a:t>
            </a:r>
            <a:r>
              <a:rPr lang="en-US" sz="1000" dirty="0" smtClean="0">
                <a:solidFill>
                  <a:schemeClr val="tx1"/>
                </a:solidFill>
              </a:rPr>
              <a:t> 3 </a:t>
            </a:r>
            <a:r>
              <a:rPr lang="en-US" sz="1000" dirty="0" err="1" smtClean="0">
                <a:solidFill>
                  <a:schemeClr val="tx1"/>
                </a:solidFill>
              </a:rPr>
              <a:t>làm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đ.giá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bên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thứ</a:t>
            </a:r>
            <a:r>
              <a:rPr lang="en-US" sz="1000" dirty="0" smtClean="0">
                <a:solidFill>
                  <a:schemeClr val="tx1"/>
                </a:solidFill>
              </a:rPr>
              <a:t> 2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7200" y="3208337"/>
            <a:ext cx="1066800" cy="536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 smtClean="0">
                <a:solidFill>
                  <a:schemeClr val="tx1"/>
                </a:solidFill>
              </a:rPr>
              <a:t>Tiêu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chí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đánh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giá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hiệu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quả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93850" y="3200400"/>
            <a:ext cx="1066800" cy="5381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 smtClean="0">
                <a:solidFill>
                  <a:schemeClr val="tx1"/>
                </a:solidFill>
              </a:rPr>
              <a:t>Đánh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giá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bên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thứ</a:t>
            </a:r>
            <a:r>
              <a:rPr lang="en-US" sz="1100" dirty="0" smtClean="0">
                <a:solidFill>
                  <a:schemeClr val="tx1"/>
                </a:solidFill>
              </a:rPr>
              <a:t> 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7200" y="3830637"/>
            <a:ext cx="1066800" cy="5365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 smtClean="0">
                <a:solidFill>
                  <a:schemeClr val="tx1"/>
                </a:solidFill>
              </a:rPr>
              <a:t>Xác</a:t>
            </a:r>
            <a:r>
              <a:rPr lang="en-US" sz="1100" dirty="0" smtClean="0">
                <a:solidFill>
                  <a:schemeClr val="tx1"/>
                </a:solidFill>
              </a:rPr>
              <a:t> minh </a:t>
            </a:r>
            <a:r>
              <a:rPr lang="en-US" sz="1100" dirty="0" err="1" smtClean="0">
                <a:solidFill>
                  <a:schemeClr val="tx1"/>
                </a:solidFill>
              </a:rPr>
              <a:t>trước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khi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giao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 smtClean="0">
                <a:solidFill>
                  <a:schemeClr val="tx1"/>
                </a:solidFill>
              </a:rPr>
              <a:t>hàng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457200"/>
          </a:xfrm>
        </p:spPr>
        <p:txBody>
          <a:bodyPr/>
          <a:lstStyle/>
          <a:p>
            <a:r>
              <a:rPr lang="vi-VN" dirty="0">
                <a:latin typeface="Calibri" pitchFamily="34" charset="0"/>
                <a:cs typeface="Calibri" pitchFamily="34" charset="0"/>
              </a:rPr>
              <a:t>Nhà sản xuất VN cần làm gì? Các bước và Công cụ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29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3800" y="1872884"/>
            <a:ext cx="4953000" cy="4744111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en-US" dirty="0" err="1" smtClean="0"/>
              <a:t>Kiểu</a:t>
            </a:r>
            <a:r>
              <a:rPr lang="en-US" dirty="0" smtClean="0"/>
              <a:t> </a:t>
            </a:r>
            <a:r>
              <a:rPr lang="en-US" dirty="0" err="1" smtClean="0"/>
              <a:t>mua</a:t>
            </a:r>
            <a:r>
              <a:rPr lang="en-US" dirty="0" smtClean="0"/>
              <a:t> </a:t>
            </a:r>
            <a:r>
              <a:rPr lang="en-US" dirty="0" err="1" smtClean="0"/>
              <a:t>hàng</a:t>
            </a:r>
            <a:r>
              <a:rPr lang="en-US" dirty="0" smtClean="0"/>
              <a:t> </a:t>
            </a:r>
            <a:r>
              <a:rPr lang="en-US" dirty="0" err="1" smtClean="0"/>
              <a:t>trôi</a:t>
            </a:r>
            <a:r>
              <a:rPr lang="en-US" dirty="0" smtClean="0"/>
              <a:t> </a:t>
            </a:r>
            <a:r>
              <a:rPr lang="en-US" dirty="0" err="1" smtClean="0"/>
              <a:t>nổi</a:t>
            </a:r>
            <a:r>
              <a:rPr lang="en-US" dirty="0" smtClean="0"/>
              <a:t> (spot buying) 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đưa</a:t>
            </a:r>
            <a:r>
              <a:rPr lang="en-US" dirty="0" smtClean="0"/>
              <a:t> </a:t>
            </a:r>
            <a:r>
              <a:rPr lang="en-US" dirty="0" err="1" smtClean="0"/>
              <a:t>ra</a:t>
            </a:r>
            <a:r>
              <a:rPr lang="en-US" dirty="0" smtClean="0"/>
              <a:t> </a:t>
            </a:r>
            <a:r>
              <a:rPr lang="en-US" dirty="0" err="1" smtClean="0"/>
              <a:t>yều</a:t>
            </a:r>
            <a:r>
              <a:rPr lang="en-US" dirty="0" smtClean="0"/>
              <a:t> </a:t>
            </a:r>
            <a:r>
              <a:rPr lang="en-US" dirty="0" err="1" smtClean="0"/>
              <a:t>cầu</a:t>
            </a:r>
            <a:r>
              <a:rPr lang="en-US" dirty="0" smtClean="0"/>
              <a:t> </a:t>
            </a:r>
            <a:r>
              <a:rPr lang="en-US" dirty="0" err="1" smtClean="0"/>
              <a:t>quản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r>
              <a:rPr lang="en-US" dirty="0" smtClean="0"/>
              <a:t> </a:t>
            </a:r>
            <a:r>
              <a:rPr lang="en-US" dirty="0" err="1" smtClean="0"/>
              <a:t>chuỗi</a:t>
            </a:r>
            <a:r>
              <a:rPr lang="en-US" dirty="0" smtClean="0"/>
              <a:t> </a:t>
            </a:r>
            <a:r>
              <a:rPr lang="en-US" dirty="0" err="1" smtClean="0"/>
              <a:t>cung</a:t>
            </a:r>
            <a:r>
              <a:rPr lang="en-US" dirty="0" smtClean="0"/>
              <a:t> </a:t>
            </a:r>
            <a:r>
              <a:rPr lang="en-US" dirty="0" err="1" smtClean="0"/>
              <a:t>ứng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quản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r>
              <a:rPr lang="en-US" dirty="0" smtClean="0"/>
              <a:t> </a:t>
            </a:r>
            <a:r>
              <a:rPr lang="en-US" dirty="0" err="1" smtClean="0"/>
              <a:t>chuỗi</a:t>
            </a:r>
            <a:r>
              <a:rPr lang="en-US" dirty="0" smtClean="0"/>
              <a:t> </a:t>
            </a:r>
            <a:r>
              <a:rPr lang="en-US" dirty="0" err="1" smtClean="0"/>
              <a:t>cung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thống</a:t>
            </a:r>
            <a:r>
              <a:rPr lang="en-US" dirty="0" smtClean="0"/>
              <a:t> </a:t>
            </a:r>
            <a:r>
              <a:rPr lang="en-US" dirty="0" err="1" smtClean="0"/>
              <a:t>quản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r>
              <a:rPr lang="en-US" dirty="0" smtClean="0"/>
              <a:t> </a:t>
            </a:r>
            <a:r>
              <a:rPr lang="en-US" dirty="0" err="1" smtClean="0"/>
              <a:t>đơn</a:t>
            </a:r>
            <a:r>
              <a:rPr lang="en-US" dirty="0" smtClean="0"/>
              <a:t> </a:t>
            </a:r>
            <a:r>
              <a:rPr lang="en-US" dirty="0" err="1" smtClean="0"/>
              <a:t>giản</a:t>
            </a:r>
            <a:r>
              <a:rPr lang="en-US" dirty="0" smtClean="0"/>
              <a:t>, 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chứng</a:t>
            </a:r>
            <a:r>
              <a:rPr lang="en-US" dirty="0" smtClean="0"/>
              <a:t> </a:t>
            </a:r>
            <a:r>
              <a:rPr lang="en-US" dirty="0" err="1" smtClean="0"/>
              <a:t>nhận</a:t>
            </a:r>
            <a:r>
              <a:rPr lang="en-US" dirty="0" smtClean="0"/>
              <a:t>, 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cô</a:t>
            </a:r>
            <a:r>
              <a:rPr lang="en-US" dirty="0" smtClean="0"/>
              <a:t> </a:t>
            </a:r>
            <a:r>
              <a:rPr lang="en-US" dirty="0" err="1" smtClean="0"/>
              <a:t>cấu</a:t>
            </a:r>
            <a:r>
              <a:rPr lang="en-US" dirty="0" smtClean="0"/>
              <a:t>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thống</a:t>
            </a:r>
            <a:r>
              <a:rPr lang="en-US" dirty="0" smtClean="0"/>
              <a:t> </a:t>
            </a:r>
            <a:r>
              <a:rPr lang="en-US" dirty="0" err="1" smtClean="0"/>
              <a:t>quản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r>
              <a:rPr lang="en-US" dirty="0" smtClean="0"/>
              <a:t> </a:t>
            </a:r>
            <a:r>
              <a:rPr lang="en-US" dirty="0" err="1" smtClean="0"/>
              <a:t>cơ</a:t>
            </a:r>
            <a:r>
              <a:rPr lang="en-US" dirty="0" smtClean="0"/>
              <a:t> </a:t>
            </a:r>
            <a:r>
              <a:rPr lang="en-US" dirty="0" err="1" smtClean="0"/>
              <a:t>bản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thống</a:t>
            </a:r>
            <a:r>
              <a:rPr lang="en-US" dirty="0" smtClean="0"/>
              <a:t> </a:t>
            </a:r>
            <a:r>
              <a:rPr lang="en-US" dirty="0" err="1" smtClean="0"/>
              <a:t>hồ</a:t>
            </a:r>
            <a:r>
              <a:rPr lang="en-US" dirty="0" smtClean="0"/>
              <a:t> </a:t>
            </a:r>
            <a:r>
              <a:rPr lang="en-US" dirty="0" err="1" smtClean="0"/>
              <a:t>sơ</a:t>
            </a:r>
            <a:r>
              <a:rPr lang="en-US" dirty="0" smtClean="0"/>
              <a:t>/</a:t>
            </a:r>
            <a:r>
              <a:rPr lang="en-US" dirty="0" err="1" smtClean="0"/>
              <a:t>dữ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err="1" smtClean="0"/>
              <a:t>Chỉ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tâm</a:t>
            </a:r>
            <a:r>
              <a:rPr lang="en-US" dirty="0" smtClean="0"/>
              <a:t> </a:t>
            </a:r>
            <a:r>
              <a:rPr lang="en-US" dirty="0" err="1" smtClean="0"/>
              <a:t>đến</a:t>
            </a:r>
            <a:r>
              <a:rPr lang="en-US" dirty="0" smtClean="0"/>
              <a:t> </a:t>
            </a:r>
            <a:r>
              <a:rPr lang="en-US" dirty="0" err="1" smtClean="0"/>
              <a:t>vấn</a:t>
            </a:r>
            <a:r>
              <a:rPr lang="en-US" dirty="0" smtClean="0"/>
              <a:t> </a:t>
            </a:r>
            <a:r>
              <a:rPr lang="en-US" dirty="0" err="1" smtClean="0"/>
              <a:t>đề</a:t>
            </a:r>
            <a:r>
              <a:rPr lang="en-US" dirty="0" smtClean="0"/>
              <a:t> </a:t>
            </a:r>
            <a:r>
              <a:rPr lang="en-US" dirty="0" err="1" smtClean="0"/>
              <a:t>giá</a:t>
            </a:r>
            <a:r>
              <a:rPr lang="en-US" dirty="0" smtClean="0"/>
              <a:t> </a:t>
            </a:r>
            <a:r>
              <a:rPr lang="en-US" dirty="0" err="1" smtClean="0"/>
              <a:t>rẻ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err="1" smtClean="0"/>
              <a:t>Nhiều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sản</a:t>
            </a:r>
            <a:r>
              <a:rPr lang="en-US" dirty="0" smtClean="0"/>
              <a:t> </a:t>
            </a:r>
            <a:r>
              <a:rPr lang="en-US" dirty="0" err="1" smtClean="0"/>
              <a:t>phẩm</a:t>
            </a:r>
            <a:r>
              <a:rPr lang="en-US" dirty="0" smtClean="0"/>
              <a:t>/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nhiều</a:t>
            </a:r>
            <a:r>
              <a:rPr lang="en-US" dirty="0" smtClean="0"/>
              <a:t> </a:t>
            </a:r>
            <a:r>
              <a:rPr lang="en-US" dirty="0" err="1" smtClean="0"/>
              <a:t>loài</a:t>
            </a:r>
            <a:r>
              <a:rPr lang="en-US" dirty="0" smtClean="0"/>
              <a:t> </a:t>
            </a:r>
            <a:r>
              <a:rPr lang="en-US" dirty="0" err="1" smtClean="0"/>
              <a:t>gỗ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hiểu</a:t>
            </a:r>
            <a:r>
              <a:rPr lang="en-US" dirty="0" smtClean="0"/>
              <a:t> </a:t>
            </a:r>
            <a:r>
              <a:rPr lang="en-US" dirty="0" err="1" smtClean="0"/>
              <a:t>rủi</a:t>
            </a:r>
            <a:r>
              <a:rPr lang="en-US" dirty="0" smtClean="0"/>
              <a:t> </a:t>
            </a:r>
            <a:r>
              <a:rPr lang="en-US" dirty="0" err="1" smtClean="0"/>
              <a:t>ro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biết</a:t>
            </a:r>
            <a:r>
              <a:rPr lang="en-US" dirty="0" smtClean="0"/>
              <a:t> </a:t>
            </a:r>
            <a:r>
              <a:rPr lang="en-US" dirty="0" err="1" smtClean="0"/>
              <a:t>rủi</a:t>
            </a:r>
            <a:r>
              <a:rPr lang="en-US" dirty="0" smtClean="0"/>
              <a:t> </a:t>
            </a:r>
            <a:r>
              <a:rPr lang="en-US" dirty="0" err="1" smtClean="0"/>
              <a:t>ro</a:t>
            </a:r>
            <a:r>
              <a:rPr lang="en-US" dirty="0" smtClean="0"/>
              <a:t>, </a:t>
            </a:r>
            <a:r>
              <a:rPr lang="en-US" dirty="0" err="1" smtClean="0"/>
              <a:t>hoàn</a:t>
            </a:r>
            <a:r>
              <a:rPr lang="en-US" dirty="0" smtClean="0"/>
              <a:t> </a:t>
            </a:r>
            <a:r>
              <a:rPr lang="en-US" dirty="0" err="1" smtClean="0"/>
              <a:t>toàn</a:t>
            </a:r>
            <a:r>
              <a:rPr lang="en-US" dirty="0" smtClean="0"/>
              <a:t> 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đánh</a:t>
            </a:r>
            <a:r>
              <a:rPr lang="en-US" dirty="0" smtClean="0"/>
              <a:t> </a:t>
            </a:r>
            <a:r>
              <a:rPr lang="en-US" dirty="0" err="1" smtClean="0"/>
              <a:t>giá</a:t>
            </a:r>
            <a:r>
              <a:rPr lang="en-US" dirty="0" smtClean="0"/>
              <a:t> </a:t>
            </a:r>
            <a:r>
              <a:rPr lang="en-US" dirty="0" err="1" smtClean="0"/>
              <a:t>rủi</a:t>
            </a:r>
            <a:r>
              <a:rPr lang="en-US" dirty="0" smtClean="0"/>
              <a:t> </a:t>
            </a:r>
            <a:r>
              <a:rPr lang="en-US" dirty="0" err="1" smtClean="0"/>
              <a:t>ro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err="1" smtClean="0"/>
              <a:t>Đánh</a:t>
            </a:r>
            <a:r>
              <a:rPr lang="en-US" dirty="0" smtClean="0"/>
              <a:t> </a:t>
            </a:r>
            <a:r>
              <a:rPr lang="en-US" dirty="0" err="1" smtClean="0"/>
              <a:t>giá</a:t>
            </a:r>
            <a:r>
              <a:rPr lang="en-US" dirty="0" smtClean="0"/>
              <a:t> </a:t>
            </a:r>
            <a:r>
              <a:rPr lang="en-US" dirty="0" err="1" smtClean="0"/>
              <a:t>cấp</a:t>
            </a:r>
            <a:r>
              <a:rPr lang="en-US" dirty="0" smtClean="0"/>
              <a:t> </a:t>
            </a:r>
            <a:r>
              <a:rPr lang="en-US" dirty="0" err="1" smtClean="0"/>
              <a:t>chứng</a:t>
            </a:r>
            <a:r>
              <a:rPr lang="en-US" dirty="0" smtClean="0"/>
              <a:t> </a:t>
            </a:r>
            <a:r>
              <a:rPr lang="en-US" dirty="0" err="1" smtClean="0"/>
              <a:t>nhận</a:t>
            </a:r>
            <a:r>
              <a:rPr lang="en-US" dirty="0" smtClean="0"/>
              <a:t> FSC COC 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hiệu</a:t>
            </a:r>
            <a:r>
              <a:rPr lang="en-US" dirty="0" smtClean="0"/>
              <a:t> </a:t>
            </a:r>
            <a:r>
              <a:rPr lang="en-US" dirty="0" err="1" smtClean="0"/>
              <a:t>quả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đánh</a:t>
            </a:r>
            <a:r>
              <a:rPr lang="en-US" dirty="0" smtClean="0"/>
              <a:t> </a:t>
            </a:r>
            <a:r>
              <a:rPr lang="en-US" dirty="0" err="1" smtClean="0"/>
              <a:t>giá</a:t>
            </a:r>
            <a:r>
              <a:rPr lang="en-US" dirty="0" smtClean="0"/>
              <a:t> </a:t>
            </a:r>
            <a:r>
              <a:rPr lang="en-US" dirty="0" err="1" smtClean="0"/>
              <a:t>hoạt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đảm</a:t>
            </a:r>
            <a:r>
              <a:rPr lang="en-US" dirty="0" smtClean="0"/>
              <a:t> </a:t>
            </a:r>
            <a:r>
              <a:rPr lang="en-US" dirty="0" err="1" smtClean="0"/>
              <a:t>bảo</a:t>
            </a:r>
            <a:r>
              <a:rPr lang="en-US" dirty="0" smtClean="0"/>
              <a:t> </a:t>
            </a:r>
            <a:r>
              <a:rPr lang="en-US" dirty="0" err="1" smtClean="0"/>
              <a:t>gỗ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nhà</a:t>
            </a:r>
            <a:r>
              <a:rPr lang="en-US" dirty="0" smtClean="0"/>
              <a:t> </a:t>
            </a:r>
            <a:r>
              <a:rPr lang="en-US" dirty="0" err="1" smtClean="0"/>
              <a:t>cung</a:t>
            </a:r>
            <a:r>
              <a:rPr lang="en-US" dirty="0" smtClean="0"/>
              <a:t> </a:t>
            </a:r>
            <a:r>
              <a:rPr lang="en-US" dirty="0" err="1" smtClean="0"/>
              <a:t>ứng</a:t>
            </a:r>
            <a:endParaRPr lang="en-US" dirty="0" smtClean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729980" y="2071983"/>
            <a:ext cx="990600" cy="50165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Tự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khai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báo</a:t>
            </a:r>
            <a:endParaRPr lang="en-US" sz="1000" b="1" dirty="0"/>
          </a:p>
        </p:txBody>
      </p:sp>
      <p:sp>
        <p:nvSpPr>
          <p:cNvPr id="28" name="Rectangle 27"/>
          <p:cNvSpPr/>
          <p:nvPr/>
        </p:nvSpPr>
        <p:spPr>
          <a:xfrm>
            <a:off x="739505" y="2687933"/>
            <a:ext cx="990600" cy="51435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Thư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xác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nhận</a:t>
            </a:r>
            <a:endParaRPr lang="en-US" sz="1000" b="1" dirty="0"/>
          </a:p>
        </p:txBody>
      </p:sp>
      <p:sp>
        <p:nvSpPr>
          <p:cNvPr id="29" name="Rectangle 28"/>
          <p:cNvSpPr/>
          <p:nvPr/>
        </p:nvSpPr>
        <p:spPr>
          <a:xfrm>
            <a:off x="729980" y="3335633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Báo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cáo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nguồn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gốc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gỗ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cho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mỗi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hóa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đơn</a:t>
            </a:r>
            <a:endParaRPr lang="en-US" sz="1000" b="1" dirty="0"/>
          </a:p>
        </p:txBody>
      </p:sp>
      <p:sp>
        <p:nvSpPr>
          <p:cNvPr id="30" name="Rectangle 29"/>
          <p:cNvSpPr/>
          <p:nvPr/>
        </p:nvSpPr>
        <p:spPr>
          <a:xfrm>
            <a:off x="741092" y="3918245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Khách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hàng</a:t>
            </a:r>
            <a:r>
              <a:rPr lang="en-US" sz="1000" b="1" dirty="0" smtClean="0"/>
              <a:t> </a:t>
            </a:r>
            <a:r>
              <a:rPr lang="en-US" sz="1000" b="1" dirty="0"/>
              <a:t>AA </a:t>
            </a:r>
            <a:r>
              <a:rPr lang="en-US" sz="1000" b="1" dirty="0" err="1" smtClean="0"/>
              <a:t>Mẫu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báo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cáo</a:t>
            </a:r>
            <a:r>
              <a:rPr lang="en-US" sz="1000" b="1" dirty="0" smtClean="0"/>
              <a:t> EUTR</a:t>
            </a:r>
            <a:endParaRPr lang="en-US" sz="1000" b="1" dirty="0"/>
          </a:p>
        </p:txBody>
      </p:sp>
      <p:sp>
        <p:nvSpPr>
          <p:cNvPr id="31" name="Rectangle 30"/>
          <p:cNvSpPr/>
          <p:nvPr/>
        </p:nvSpPr>
        <p:spPr>
          <a:xfrm>
            <a:off x="731567" y="4484983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Khách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hàng</a:t>
            </a:r>
            <a:r>
              <a:rPr lang="en-US" sz="1000" b="1" dirty="0" smtClean="0"/>
              <a:t> BB </a:t>
            </a:r>
            <a:r>
              <a:rPr lang="en-US" sz="1000" b="1" dirty="0" err="1" smtClean="0"/>
              <a:t>Mẫu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báo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cáo</a:t>
            </a:r>
            <a:r>
              <a:rPr lang="en-US" sz="1000" b="1" dirty="0" smtClean="0"/>
              <a:t> EUTR</a:t>
            </a:r>
            <a:endParaRPr lang="en-US" sz="1000" b="1" dirty="0"/>
          </a:p>
        </p:txBody>
      </p:sp>
      <p:sp>
        <p:nvSpPr>
          <p:cNvPr id="32" name="Rectangle 31"/>
          <p:cNvSpPr/>
          <p:nvPr/>
        </p:nvSpPr>
        <p:spPr>
          <a:xfrm>
            <a:off x="749030" y="5062833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Khách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hàng</a:t>
            </a:r>
            <a:r>
              <a:rPr lang="en-US" sz="1000" b="1" dirty="0" smtClean="0"/>
              <a:t> CC </a:t>
            </a:r>
            <a:r>
              <a:rPr lang="en-US" sz="1000" b="1" dirty="0" err="1" smtClean="0"/>
              <a:t>Mẫu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báo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cáo</a:t>
            </a:r>
            <a:r>
              <a:rPr lang="en-US" sz="1000" b="1" dirty="0" smtClean="0"/>
              <a:t> EUTR</a:t>
            </a:r>
            <a:endParaRPr lang="en-US" sz="1000" b="1" dirty="0"/>
          </a:p>
        </p:txBody>
      </p:sp>
      <p:sp>
        <p:nvSpPr>
          <p:cNvPr id="33" name="Rectangle 32"/>
          <p:cNvSpPr/>
          <p:nvPr/>
        </p:nvSpPr>
        <p:spPr>
          <a:xfrm>
            <a:off x="742680" y="5626395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Đánh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giá</a:t>
            </a:r>
            <a:r>
              <a:rPr lang="en-US" sz="1000" b="1" dirty="0" smtClean="0"/>
              <a:t> DDS </a:t>
            </a:r>
            <a:r>
              <a:rPr lang="en-US" sz="1000" b="1" dirty="0" err="1" smtClean="0"/>
              <a:t>của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khách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hàng</a:t>
            </a:r>
            <a:endParaRPr lang="en-US" sz="1000" b="1" dirty="0"/>
          </a:p>
        </p:txBody>
      </p:sp>
      <p:sp>
        <p:nvSpPr>
          <p:cNvPr id="34" name="Rectangle 33"/>
          <p:cNvSpPr/>
          <p:nvPr/>
        </p:nvSpPr>
        <p:spPr>
          <a:xfrm>
            <a:off x="2030142" y="2071983"/>
            <a:ext cx="990600" cy="508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smtClean="0"/>
              <a:t>DDS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Xác</a:t>
            </a:r>
            <a:r>
              <a:rPr lang="en-US" sz="1000" b="1" dirty="0" smtClean="0"/>
              <a:t> minh </a:t>
            </a:r>
            <a:r>
              <a:rPr lang="en-US" sz="1000" b="1" dirty="0" err="1" smtClean="0"/>
              <a:t>từ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chuyến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hàng</a:t>
            </a:r>
            <a:endParaRPr lang="en-US" sz="1000" b="1" dirty="0"/>
          </a:p>
        </p:txBody>
      </p:sp>
      <p:sp>
        <p:nvSpPr>
          <p:cNvPr id="35" name="Rectangle 34"/>
          <p:cNvSpPr/>
          <p:nvPr/>
        </p:nvSpPr>
        <p:spPr>
          <a:xfrm>
            <a:off x="2053955" y="2710158"/>
            <a:ext cx="990600" cy="51117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Báo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cáo</a:t>
            </a:r>
            <a:endParaRPr lang="en-US" sz="1000" b="1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smtClean="0"/>
              <a:t> </a:t>
            </a:r>
            <a:r>
              <a:rPr lang="en-US" sz="1000" b="1" dirty="0" err="1" smtClean="0"/>
              <a:t>trung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tâm</a:t>
            </a:r>
            <a:r>
              <a:rPr lang="en-US" sz="1000" b="1" dirty="0" smtClean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dữ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liệu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thứ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ba</a:t>
            </a:r>
            <a:endParaRPr lang="en-US" sz="1000" b="1" dirty="0"/>
          </a:p>
        </p:txBody>
      </p:sp>
      <p:sp>
        <p:nvSpPr>
          <p:cNvPr id="36" name="Rectangle 35"/>
          <p:cNvSpPr/>
          <p:nvPr/>
        </p:nvSpPr>
        <p:spPr>
          <a:xfrm>
            <a:off x="2041255" y="3322933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dirty="0" err="1" smtClean="0"/>
              <a:t>Báo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cáo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về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cổng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thông</a:t>
            </a:r>
            <a:r>
              <a:rPr lang="en-US" sz="900" b="1" dirty="0" smtClean="0"/>
              <a:t> tin </a:t>
            </a:r>
            <a:r>
              <a:rPr lang="en-US" sz="900" b="1" dirty="0" err="1" smtClean="0"/>
              <a:t>của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khách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hàng</a:t>
            </a:r>
            <a:endParaRPr lang="en-US" sz="900" b="1" dirty="0"/>
          </a:p>
        </p:txBody>
      </p:sp>
      <p:sp>
        <p:nvSpPr>
          <p:cNvPr id="37" name="Rectangle 36"/>
          <p:cNvSpPr/>
          <p:nvPr/>
        </p:nvSpPr>
        <p:spPr>
          <a:xfrm>
            <a:off x="2050780" y="3907133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Đánh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giá</a:t>
            </a:r>
            <a:r>
              <a:rPr lang="en-US" sz="1000" b="1" dirty="0" smtClean="0"/>
              <a:t> DDS </a:t>
            </a:r>
            <a:r>
              <a:rPr lang="en-US" sz="1000" b="1" dirty="0" err="1" smtClean="0"/>
              <a:t>của</a:t>
            </a:r>
            <a:r>
              <a:rPr lang="en-US" sz="1000" b="1" dirty="0" smtClean="0"/>
              <a:t> BV</a:t>
            </a:r>
            <a:endParaRPr lang="en-US" sz="1000" b="1" dirty="0"/>
          </a:p>
        </p:txBody>
      </p:sp>
      <p:sp>
        <p:nvSpPr>
          <p:cNvPr id="38" name="Rectangle 37"/>
          <p:cNvSpPr/>
          <p:nvPr/>
        </p:nvSpPr>
        <p:spPr>
          <a:xfrm>
            <a:off x="2041255" y="4475458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dirty="0"/>
              <a:t>DDS &amp; </a:t>
            </a:r>
            <a:r>
              <a:rPr lang="en-US" sz="900" b="1" dirty="0" err="1" smtClean="0"/>
              <a:t>xác</a:t>
            </a:r>
            <a:r>
              <a:rPr lang="en-US" sz="900" b="1" dirty="0" smtClean="0"/>
              <a:t> minh </a:t>
            </a:r>
            <a:r>
              <a:rPr lang="en-US" sz="900" b="1" dirty="0" err="1" smtClean="0"/>
              <a:t>hợp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pháp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của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Nepcon</a:t>
            </a:r>
            <a:endParaRPr lang="en-US" sz="900" b="1" dirty="0"/>
          </a:p>
        </p:txBody>
      </p:sp>
      <p:sp>
        <p:nvSpPr>
          <p:cNvPr id="39" name="Rectangle 38"/>
          <p:cNvSpPr/>
          <p:nvPr/>
        </p:nvSpPr>
        <p:spPr>
          <a:xfrm>
            <a:off x="2042842" y="5056483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Đánh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giá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nhà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máy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của</a:t>
            </a:r>
            <a:r>
              <a:rPr lang="en-US" sz="1000" b="1" dirty="0" smtClean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khách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hàng</a:t>
            </a:r>
            <a:r>
              <a:rPr lang="en-US" sz="1000" b="1" dirty="0" smtClean="0"/>
              <a:t> 1</a:t>
            </a:r>
            <a:endParaRPr lang="en-US" sz="1000" b="1" dirty="0"/>
          </a:p>
        </p:txBody>
      </p:sp>
      <p:sp>
        <p:nvSpPr>
          <p:cNvPr id="40" name="Rectangle 39"/>
          <p:cNvSpPr/>
          <p:nvPr/>
        </p:nvSpPr>
        <p:spPr>
          <a:xfrm>
            <a:off x="2053955" y="5612108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Đánh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giá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nhà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máy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của</a:t>
            </a:r>
            <a:r>
              <a:rPr lang="en-US" sz="1000" b="1" dirty="0" smtClean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khách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hàng</a:t>
            </a:r>
            <a:r>
              <a:rPr lang="en-US" sz="1000" b="1" dirty="0" smtClean="0"/>
              <a:t> 2</a:t>
            </a:r>
            <a:endParaRPr lang="en-US" sz="1000" b="1" dirty="0"/>
          </a:p>
        </p:txBody>
      </p:sp>
      <p:sp>
        <p:nvSpPr>
          <p:cNvPr id="41" name="Down Arrow 40"/>
          <p:cNvSpPr/>
          <p:nvPr/>
        </p:nvSpPr>
        <p:spPr>
          <a:xfrm>
            <a:off x="723630" y="6193133"/>
            <a:ext cx="192087" cy="1206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2" name="Down Arrow 41"/>
          <p:cNvSpPr/>
          <p:nvPr/>
        </p:nvSpPr>
        <p:spPr>
          <a:xfrm>
            <a:off x="1739630" y="6182020"/>
            <a:ext cx="446087" cy="4349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3" name="Down Arrow 42"/>
          <p:cNvSpPr/>
          <p:nvPr/>
        </p:nvSpPr>
        <p:spPr>
          <a:xfrm>
            <a:off x="1196705" y="6251870"/>
            <a:ext cx="404812" cy="2000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4" name="Down Arrow 43"/>
          <p:cNvSpPr/>
          <p:nvPr/>
        </p:nvSpPr>
        <p:spPr>
          <a:xfrm>
            <a:off x="3020742" y="6196308"/>
            <a:ext cx="192088" cy="1206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Down Arrow 44"/>
          <p:cNvSpPr/>
          <p:nvPr/>
        </p:nvSpPr>
        <p:spPr>
          <a:xfrm>
            <a:off x="2398442" y="6253458"/>
            <a:ext cx="295275" cy="2524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709451" y="1641918"/>
            <a:ext cx="2347029" cy="461932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EU TR</a:t>
            </a:r>
          </a:p>
        </p:txBody>
      </p:sp>
      <p:sp>
        <p:nvSpPr>
          <p:cNvPr id="47" name="Rectangle 46"/>
          <p:cNvSpPr/>
          <p:nvPr/>
        </p:nvSpPr>
        <p:spPr>
          <a:xfrm>
            <a:off x="609600" y="6396068"/>
            <a:ext cx="2702564" cy="461932"/>
          </a:xfrm>
          <a:prstGeom prst="rect">
            <a:avLst/>
          </a:prstGeom>
          <a:noFill/>
        </p:spPr>
        <p:txBody>
          <a:bodyPr wrap="none">
            <a:prstTxWarp prst="textDeflate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Nhà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 </a:t>
            </a:r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sản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 </a:t>
            </a:r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xuất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 </a:t>
            </a:r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Việt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 Nam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anose="020B0A04020102020204" pitchFamily="34" charset="0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848600" cy="457200"/>
          </a:xfrm>
        </p:spPr>
        <p:txBody>
          <a:bodyPr/>
          <a:lstStyle/>
          <a:p>
            <a:r>
              <a:rPr lang="vi-VN" dirty="0"/>
              <a:t>Vấn đề </a:t>
            </a:r>
            <a:r>
              <a:rPr lang="vi-VN" dirty="0" smtClean="0"/>
              <a:t>là </a:t>
            </a:r>
            <a:r>
              <a:rPr lang="vi-VN" dirty="0"/>
              <a:t>gì</a:t>
            </a:r>
            <a:r>
              <a:rPr lang="vi-VN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67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01700"/>
            <a:ext cx="7848600" cy="6159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Doanh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r>
              <a:rPr lang="en-US" dirty="0" smtClean="0"/>
              <a:t> (Operators) EU </a:t>
            </a:r>
            <a:r>
              <a:rPr lang="en-US" dirty="0" err="1" smtClean="0"/>
              <a:t>cần</a:t>
            </a:r>
            <a:r>
              <a:rPr lang="en-US" dirty="0" smtClean="0"/>
              <a:t> </a:t>
            </a:r>
            <a:r>
              <a:rPr lang="en-US" dirty="0" err="1" smtClean="0"/>
              <a:t>gì</a:t>
            </a:r>
            <a:r>
              <a:rPr lang="en-US" dirty="0" smtClean="0"/>
              <a:t>? 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cxnSp>
        <p:nvCxnSpPr>
          <p:cNvPr id="69" name="Straight Connector 68"/>
          <p:cNvCxnSpPr/>
          <p:nvPr/>
        </p:nvCxnSpPr>
        <p:spPr>
          <a:xfrm>
            <a:off x="0" y="3800475"/>
            <a:ext cx="9096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-60325" y="1517650"/>
            <a:ext cx="9161463" cy="111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7499350" y="3810000"/>
            <a:ext cx="1187450" cy="595313"/>
          </a:xfrm>
          <a:prstGeom prst="rect">
            <a:avLst/>
          </a:prstGeom>
          <a:solidFill>
            <a:srgbClr val="FFFFCC"/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smtClean="0">
                <a:solidFill>
                  <a:schemeClr val="tx1"/>
                </a:solidFill>
              </a:rPr>
              <a:t>Bằng </a:t>
            </a: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hợp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pháp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từ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nhà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cung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ứng</a:t>
            </a:r>
            <a:r>
              <a:rPr lang="en-US" sz="1050" dirty="0" smtClean="0">
                <a:solidFill>
                  <a:schemeClr val="tx1"/>
                </a:solidFill>
              </a:rPr>
              <a:t>/ </a:t>
            </a:r>
            <a:r>
              <a:rPr lang="en-US" sz="1050" dirty="0" err="1" smtClean="0">
                <a:solidFill>
                  <a:schemeClr val="tx1"/>
                </a:solidFill>
              </a:rPr>
              <a:t>chuỗi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cung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7503561" y="4427988"/>
            <a:ext cx="1183239" cy="476249"/>
          </a:xfrm>
          <a:prstGeom prst="rect">
            <a:avLst/>
          </a:prstGeom>
          <a:solidFill>
            <a:srgbClr val="FFFFCC"/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smtClean="0">
                <a:solidFill>
                  <a:schemeClr val="tx1"/>
                </a:solidFill>
              </a:rPr>
              <a:t>Bằng </a:t>
            </a: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nguồn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gốc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gỗ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hợp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pháp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7523614" y="4945044"/>
            <a:ext cx="1187450" cy="517526"/>
          </a:xfrm>
          <a:prstGeom prst="rect">
            <a:avLst/>
          </a:prstGeom>
          <a:solidFill>
            <a:srgbClr val="FFFFCC"/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smtClean="0">
                <a:solidFill>
                  <a:schemeClr val="tx1"/>
                </a:solidFill>
              </a:rPr>
              <a:t>Bằng </a:t>
            </a:r>
            <a:r>
              <a:rPr lang="en-US" sz="1000" dirty="0" err="1" smtClean="0">
                <a:solidFill>
                  <a:schemeClr val="tx1"/>
                </a:solidFill>
              </a:rPr>
              <a:t>chứng</a:t>
            </a:r>
            <a:r>
              <a:rPr lang="en-US" sz="1000" dirty="0" smtClean="0">
                <a:solidFill>
                  <a:schemeClr val="tx1"/>
                </a:solidFill>
              </a:rPr>
              <a:t> &amp; </a:t>
            </a:r>
            <a:r>
              <a:rPr lang="en-US" sz="1000" dirty="0" err="1" smtClean="0">
                <a:solidFill>
                  <a:schemeClr val="tx1"/>
                </a:solidFill>
              </a:rPr>
              <a:t>thông</a:t>
            </a:r>
            <a:r>
              <a:rPr lang="en-US" sz="1000" dirty="0" smtClean="0">
                <a:solidFill>
                  <a:schemeClr val="tx1"/>
                </a:solidFill>
              </a:rPr>
              <a:t> tin </a:t>
            </a:r>
            <a:r>
              <a:rPr lang="en-US" sz="1000" dirty="0" err="1" smtClean="0">
                <a:solidFill>
                  <a:schemeClr val="tx1"/>
                </a:solidFill>
              </a:rPr>
              <a:t>quốc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gia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khai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thác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7517397" y="5537199"/>
            <a:ext cx="1193667" cy="595313"/>
          </a:xfrm>
          <a:prstGeom prst="rect">
            <a:avLst/>
          </a:prstGeom>
          <a:solidFill>
            <a:srgbClr val="FFFFCC"/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smtClean="0">
                <a:solidFill>
                  <a:schemeClr val="tx1"/>
                </a:solidFill>
              </a:rPr>
              <a:t>Bằng </a:t>
            </a: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rủi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ro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được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kiểm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soát</a:t>
            </a:r>
            <a:r>
              <a:rPr lang="en-US" sz="1050" dirty="0" smtClean="0">
                <a:solidFill>
                  <a:schemeClr val="tx1"/>
                </a:solidFill>
              </a:rPr>
              <a:t>/</a:t>
            </a:r>
            <a:r>
              <a:rPr lang="en-US" sz="1050" dirty="0" err="1" smtClean="0">
                <a:solidFill>
                  <a:schemeClr val="tx1"/>
                </a:solidFill>
              </a:rPr>
              <a:t>đánh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giá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142875" y="4303713"/>
            <a:ext cx="1035050" cy="457200"/>
          </a:xfrm>
          <a:prstGeom prst="rect">
            <a:avLst/>
          </a:prstGeom>
          <a:solidFill>
            <a:srgbClr val="FFFFCC"/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smtClean="0">
                <a:solidFill>
                  <a:schemeClr val="tx1"/>
                </a:solidFill>
              </a:rPr>
              <a:t>Bằng </a:t>
            </a: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khai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thác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hợp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pháp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42875" y="4841875"/>
            <a:ext cx="1035050" cy="457200"/>
          </a:xfrm>
          <a:prstGeom prst="rect">
            <a:avLst/>
          </a:prstGeom>
          <a:solidFill>
            <a:srgbClr val="FFFFCC"/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smtClean="0">
                <a:solidFill>
                  <a:schemeClr val="tx1"/>
                </a:solidFill>
              </a:rPr>
              <a:t>Bằng </a:t>
            </a: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hồ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sơ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khai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thác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hợp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pháp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1371600" y="4338638"/>
            <a:ext cx="1035050" cy="457200"/>
          </a:xfrm>
          <a:prstGeom prst="rect">
            <a:avLst/>
          </a:prstGeom>
          <a:solidFill>
            <a:srgbClr val="FFFFCC"/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smtClean="0">
                <a:solidFill>
                  <a:schemeClr val="tx1"/>
                </a:solidFill>
              </a:rPr>
              <a:t>Bằng </a:t>
            </a: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hồ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sơ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thương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mại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hợp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pháp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1392238" y="4845050"/>
            <a:ext cx="1033462" cy="457200"/>
          </a:xfrm>
          <a:prstGeom prst="rect">
            <a:avLst/>
          </a:prstGeom>
          <a:solidFill>
            <a:srgbClr val="FFFFCC"/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smtClean="0">
                <a:solidFill>
                  <a:schemeClr val="tx1"/>
                </a:solidFill>
              </a:rPr>
              <a:t>Bằng </a:t>
            </a: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hồ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sơ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thương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mại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hợp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pháp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139700" y="5378450"/>
            <a:ext cx="1033463" cy="457200"/>
          </a:xfrm>
          <a:prstGeom prst="rect">
            <a:avLst/>
          </a:prstGeom>
          <a:solidFill>
            <a:srgbClr val="FFFFCC"/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smtClean="0">
                <a:solidFill>
                  <a:schemeClr val="tx1"/>
                </a:solidFill>
              </a:rPr>
              <a:t>Bằng </a:t>
            </a: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về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nhận</a:t>
            </a:r>
            <a:r>
              <a:rPr lang="en-US" sz="1050" dirty="0" smtClean="0">
                <a:solidFill>
                  <a:schemeClr val="tx1"/>
                </a:solidFill>
              </a:rPr>
              <a:t> FM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384300" y="5389563"/>
            <a:ext cx="1035050" cy="457200"/>
          </a:xfrm>
          <a:prstGeom prst="rect">
            <a:avLst/>
          </a:prstGeom>
          <a:solidFill>
            <a:srgbClr val="FFFFCC"/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smtClean="0">
                <a:solidFill>
                  <a:schemeClr val="tx1"/>
                </a:solidFill>
              </a:rPr>
              <a:t>Bằng </a:t>
            </a: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về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nhận</a:t>
            </a:r>
            <a:r>
              <a:rPr lang="en-US" sz="1050" dirty="0" smtClean="0">
                <a:solidFill>
                  <a:schemeClr val="tx1"/>
                </a:solidFill>
              </a:rPr>
              <a:t> COC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2608263" y="4338638"/>
            <a:ext cx="1033462" cy="457200"/>
          </a:xfrm>
          <a:prstGeom prst="rect">
            <a:avLst/>
          </a:prstGeom>
          <a:solidFill>
            <a:srgbClr val="FFFFCC"/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smtClean="0">
                <a:solidFill>
                  <a:schemeClr val="tx1"/>
                </a:solidFill>
              </a:rPr>
              <a:t>Bằng </a:t>
            </a: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hồ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sơ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thương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mại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hợp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pháp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2627313" y="4845050"/>
            <a:ext cx="1035050" cy="457200"/>
          </a:xfrm>
          <a:prstGeom prst="rect">
            <a:avLst/>
          </a:prstGeom>
          <a:solidFill>
            <a:srgbClr val="FFFFCC"/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smtClean="0">
                <a:solidFill>
                  <a:schemeClr val="tx1"/>
                </a:solidFill>
              </a:rPr>
              <a:t>Bằng </a:t>
            </a: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hồ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sơ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thương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mại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hợp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pháp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2643188" y="5403850"/>
            <a:ext cx="1035050" cy="457200"/>
          </a:xfrm>
          <a:prstGeom prst="rect">
            <a:avLst/>
          </a:prstGeom>
          <a:solidFill>
            <a:srgbClr val="FFFFCC"/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smtClean="0">
                <a:solidFill>
                  <a:schemeClr val="tx1"/>
                </a:solidFill>
              </a:rPr>
              <a:t>Bằng </a:t>
            </a: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về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nhận</a:t>
            </a:r>
            <a:r>
              <a:rPr lang="en-US" sz="1050" dirty="0" smtClean="0">
                <a:solidFill>
                  <a:schemeClr val="tx1"/>
                </a:solidFill>
              </a:rPr>
              <a:t> COC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3833813" y="4327525"/>
            <a:ext cx="1035050" cy="457200"/>
          </a:xfrm>
          <a:prstGeom prst="rect">
            <a:avLst/>
          </a:prstGeom>
          <a:solidFill>
            <a:srgbClr val="FFFFCC"/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smtClean="0">
                <a:solidFill>
                  <a:schemeClr val="tx1"/>
                </a:solidFill>
              </a:rPr>
              <a:t>Bằng </a:t>
            </a: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hồ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sơ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thương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mại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hợp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pháp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3854450" y="4833938"/>
            <a:ext cx="1033463" cy="457200"/>
          </a:xfrm>
          <a:prstGeom prst="rect">
            <a:avLst/>
          </a:prstGeom>
          <a:solidFill>
            <a:srgbClr val="FFFFCC"/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smtClean="0">
                <a:solidFill>
                  <a:schemeClr val="tx1"/>
                </a:solidFill>
              </a:rPr>
              <a:t>Bằng </a:t>
            </a: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hồ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sơ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thương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mại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hợp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pháp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3846513" y="5378450"/>
            <a:ext cx="1035050" cy="457200"/>
          </a:xfrm>
          <a:prstGeom prst="rect">
            <a:avLst/>
          </a:prstGeom>
          <a:solidFill>
            <a:srgbClr val="FFFFCC"/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smtClean="0">
                <a:solidFill>
                  <a:schemeClr val="tx1"/>
                </a:solidFill>
              </a:rPr>
              <a:t>Bằng </a:t>
            </a: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về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nhận</a:t>
            </a:r>
            <a:r>
              <a:rPr lang="en-US" sz="1050" dirty="0" smtClean="0">
                <a:solidFill>
                  <a:schemeClr val="tx1"/>
                </a:solidFill>
              </a:rPr>
              <a:t> COC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4995863" y="4329113"/>
            <a:ext cx="1033462" cy="457200"/>
          </a:xfrm>
          <a:prstGeom prst="rect">
            <a:avLst/>
          </a:prstGeom>
          <a:solidFill>
            <a:srgbClr val="FFFFCC"/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smtClean="0">
                <a:solidFill>
                  <a:schemeClr val="tx1"/>
                </a:solidFill>
              </a:rPr>
              <a:t>Bằng </a:t>
            </a: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hồ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sơ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thương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mại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hợp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pháp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5014913" y="4835525"/>
            <a:ext cx="1035050" cy="457200"/>
          </a:xfrm>
          <a:prstGeom prst="rect">
            <a:avLst/>
          </a:prstGeom>
          <a:solidFill>
            <a:srgbClr val="FFFFCC"/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smtClean="0">
                <a:solidFill>
                  <a:schemeClr val="tx1"/>
                </a:solidFill>
              </a:rPr>
              <a:t>Bằng </a:t>
            </a: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hồ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sơ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thương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mại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hợp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pháp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5008563" y="5380038"/>
            <a:ext cx="1033462" cy="457200"/>
          </a:xfrm>
          <a:prstGeom prst="rect">
            <a:avLst/>
          </a:prstGeom>
          <a:solidFill>
            <a:srgbClr val="FFFFCC"/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smtClean="0">
                <a:solidFill>
                  <a:schemeClr val="tx1"/>
                </a:solidFill>
              </a:rPr>
              <a:t>Bằng </a:t>
            </a: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về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nhận</a:t>
            </a:r>
            <a:r>
              <a:rPr lang="en-US" sz="1050" dirty="0" smtClean="0">
                <a:solidFill>
                  <a:schemeClr val="tx1"/>
                </a:solidFill>
              </a:rPr>
              <a:t> COC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6197600" y="4327525"/>
            <a:ext cx="1035050" cy="457200"/>
          </a:xfrm>
          <a:prstGeom prst="rect">
            <a:avLst/>
          </a:prstGeom>
          <a:solidFill>
            <a:srgbClr val="FFFFCC"/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smtClean="0">
                <a:solidFill>
                  <a:schemeClr val="tx1"/>
                </a:solidFill>
              </a:rPr>
              <a:t>Bằng </a:t>
            </a: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hồ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sơ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thương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mại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hợp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pháp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6221413" y="4876800"/>
            <a:ext cx="1035050" cy="457200"/>
          </a:xfrm>
          <a:prstGeom prst="rect">
            <a:avLst/>
          </a:prstGeom>
          <a:solidFill>
            <a:srgbClr val="FFFFCC"/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smtClean="0">
                <a:solidFill>
                  <a:schemeClr val="tx1"/>
                </a:solidFill>
              </a:rPr>
              <a:t>Bằng </a:t>
            </a: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hồ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sơ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thương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mại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hợp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pháp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6221413" y="5403850"/>
            <a:ext cx="1035050" cy="457200"/>
          </a:xfrm>
          <a:prstGeom prst="rect">
            <a:avLst/>
          </a:prstGeom>
          <a:solidFill>
            <a:srgbClr val="FFFFCC"/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 smtClean="0">
                <a:solidFill>
                  <a:schemeClr val="tx1"/>
                </a:solidFill>
              </a:rPr>
              <a:t>Bằng </a:t>
            </a: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về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chứng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err="1" smtClean="0">
                <a:solidFill>
                  <a:schemeClr val="tx1"/>
                </a:solidFill>
              </a:rPr>
              <a:t>nhận</a:t>
            </a:r>
            <a:r>
              <a:rPr lang="en-US" sz="1050" dirty="0" smtClean="0">
                <a:solidFill>
                  <a:schemeClr val="tx1"/>
                </a:solidFill>
              </a:rPr>
              <a:t> COC</a:t>
            </a:r>
            <a:endParaRPr lang="en-US" sz="1050" dirty="0">
              <a:solidFill>
                <a:schemeClr val="tx1"/>
              </a:solidFill>
            </a:endParaRPr>
          </a:p>
        </p:txBody>
      </p:sp>
      <p:cxnSp>
        <p:nvCxnSpPr>
          <p:cNvPr id="115" name="Straight Connector 114"/>
          <p:cNvCxnSpPr/>
          <p:nvPr/>
        </p:nvCxnSpPr>
        <p:spPr>
          <a:xfrm>
            <a:off x="7346950" y="3743325"/>
            <a:ext cx="4763" cy="2530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ight Arrow 115"/>
          <p:cNvSpPr/>
          <p:nvPr/>
        </p:nvSpPr>
        <p:spPr>
          <a:xfrm>
            <a:off x="660400" y="5896744"/>
            <a:ext cx="6926263" cy="914400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err="1" smtClean="0"/>
              <a:t>Thông</a:t>
            </a:r>
            <a:r>
              <a:rPr lang="en-US" sz="1400" dirty="0" smtClean="0"/>
              <a:t> tin </a:t>
            </a:r>
            <a:r>
              <a:rPr lang="en-US" sz="1400" dirty="0" err="1" smtClean="0"/>
              <a:t>gỗ</a:t>
            </a:r>
            <a:r>
              <a:rPr lang="en-US" sz="1400" dirty="0" smtClean="0"/>
              <a:t> </a:t>
            </a:r>
            <a:r>
              <a:rPr lang="en-US" sz="1400" dirty="0" err="1" smtClean="0"/>
              <a:t>hợp</a:t>
            </a:r>
            <a:r>
              <a:rPr lang="en-US" sz="1400" dirty="0" smtClean="0"/>
              <a:t> </a:t>
            </a:r>
            <a:r>
              <a:rPr lang="en-US" sz="1400" dirty="0" err="1" smtClean="0"/>
              <a:t>pháp</a:t>
            </a:r>
            <a:r>
              <a:rPr lang="en-US" sz="1400" dirty="0" smtClean="0"/>
              <a:t> , </a:t>
            </a:r>
            <a:r>
              <a:rPr lang="en-US" sz="1400" dirty="0" err="1" smtClean="0"/>
              <a:t>chuỗi</a:t>
            </a:r>
            <a:r>
              <a:rPr lang="en-US" sz="1400" dirty="0" smtClean="0"/>
              <a:t> </a:t>
            </a:r>
            <a:r>
              <a:rPr lang="en-US" sz="1400" dirty="0" err="1" smtClean="0"/>
              <a:t>cung</a:t>
            </a:r>
            <a:r>
              <a:rPr lang="en-US" sz="1400" dirty="0" smtClean="0"/>
              <a:t> minh </a:t>
            </a:r>
            <a:r>
              <a:rPr lang="en-US" sz="1400" dirty="0" err="1" smtClean="0"/>
              <a:t>bạch</a:t>
            </a:r>
            <a:r>
              <a:rPr lang="en-US" sz="1400" dirty="0" smtClean="0"/>
              <a:t>, </a:t>
            </a:r>
            <a:r>
              <a:rPr lang="en-US" sz="1400" dirty="0" err="1" smtClean="0"/>
              <a:t>lưu</a:t>
            </a:r>
            <a:r>
              <a:rPr lang="en-US" sz="1400" dirty="0" smtClean="0"/>
              <a:t> </a:t>
            </a:r>
            <a:r>
              <a:rPr lang="en-US" sz="1400" dirty="0" err="1" smtClean="0"/>
              <a:t>giữ</a:t>
            </a:r>
            <a:r>
              <a:rPr lang="en-US" sz="1400" dirty="0" smtClean="0"/>
              <a:t> </a:t>
            </a:r>
            <a:r>
              <a:rPr lang="en-US" sz="1400" dirty="0" err="1" smtClean="0"/>
              <a:t>sẵn</a:t>
            </a:r>
            <a:r>
              <a:rPr lang="en-US" sz="1400" dirty="0" smtClean="0"/>
              <a:t> </a:t>
            </a:r>
            <a:r>
              <a:rPr lang="en-US" sz="1400" dirty="0" err="1" smtClean="0"/>
              <a:t>sàng</a:t>
            </a:r>
            <a:r>
              <a:rPr lang="en-US" sz="1400" dirty="0" smtClean="0"/>
              <a:t>, </a:t>
            </a:r>
            <a:r>
              <a:rPr lang="en-US" sz="1400" dirty="0" err="1" smtClean="0"/>
              <a:t>khai</a:t>
            </a:r>
            <a:r>
              <a:rPr lang="en-US" sz="1400" dirty="0" smtClean="0"/>
              <a:t> </a:t>
            </a:r>
            <a:r>
              <a:rPr lang="en-US" sz="1400" dirty="0" err="1" smtClean="0"/>
              <a:t>báo</a:t>
            </a:r>
            <a:r>
              <a:rPr lang="en-US" sz="1400" dirty="0" smtClean="0"/>
              <a:t> </a:t>
            </a:r>
            <a:r>
              <a:rPr lang="en-US" sz="1400" dirty="0" err="1" smtClean="0"/>
              <a:t>với</a:t>
            </a:r>
            <a:r>
              <a:rPr lang="en-US" sz="1400" dirty="0" smtClean="0"/>
              <a:t> </a:t>
            </a:r>
            <a:r>
              <a:rPr lang="en-US" sz="1400" dirty="0" err="1" smtClean="0"/>
              <a:t>tính</a:t>
            </a:r>
            <a:r>
              <a:rPr lang="en-US" sz="1400" dirty="0" smtClean="0"/>
              <a:t> </a:t>
            </a:r>
            <a:r>
              <a:rPr lang="en-US" sz="1400" dirty="0" err="1" smtClean="0"/>
              <a:t>xác</a:t>
            </a:r>
            <a:r>
              <a:rPr lang="en-US" sz="1400" dirty="0" smtClean="0"/>
              <a:t> </a:t>
            </a:r>
            <a:r>
              <a:rPr lang="en-US" sz="1400" dirty="0" err="1" smtClean="0"/>
              <a:t>thực</a:t>
            </a:r>
            <a:r>
              <a:rPr lang="en-US" sz="1400" dirty="0" smtClean="0"/>
              <a:t> </a:t>
            </a:r>
            <a:r>
              <a:rPr lang="en-US" sz="1400" dirty="0" err="1" smtClean="0"/>
              <a:t>cao</a:t>
            </a:r>
            <a:r>
              <a:rPr lang="en-US" sz="1400" dirty="0" smtClean="0"/>
              <a:t> </a:t>
            </a:r>
            <a:r>
              <a:rPr lang="en-US" sz="1400" dirty="0" err="1" smtClean="0"/>
              <a:t>cho</a:t>
            </a:r>
            <a:r>
              <a:rPr lang="en-US" sz="1400" dirty="0" smtClean="0"/>
              <a:t> </a:t>
            </a:r>
            <a:r>
              <a:rPr lang="en-US" sz="1400" dirty="0" err="1" smtClean="0"/>
              <a:t>hàng</a:t>
            </a:r>
            <a:r>
              <a:rPr lang="en-US" sz="1400" dirty="0" smtClean="0"/>
              <a:t> </a:t>
            </a:r>
            <a:r>
              <a:rPr lang="en-US" sz="1400" dirty="0" err="1" smtClean="0"/>
              <a:t>xuất</a:t>
            </a:r>
            <a:r>
              <a:rPr lang="en-US" sz="1400" dirty="0" smtClean="0"/>
              <a:t>,  </a:t>
            </a:r>
            <a:r>
              <a:rPr lang="en-US" sz="1400" dirty="0" err="1" smtClean="0"/>
              <a:t>hổ</a:t>
            </a:r>
            <a:r>
              <a:rPr lang="en-US" sz="1400" dirty="0" smtClean="0"/>
              <a:t> </a:t>
            </a:r>
            <a:r>
              <a:rPr lang="en-US" sz="1400" dirty="0" err="1" smtClean="0"/>
              <a:t>trợ</a:t>
            </a:r>
            <a:r>
              <a:rPr lang="en-US" sz="1400" dirty="0" smtClean="0"/>
              <a:t> </a:t>
            </a:r>
            <a:r>
              <a:rPr lang="en-US" sz="1400" dirty="0" err="1" smtClean="0"/>
              <a:t>cung</a:t>
            </a:r>
            <a:r>
              <a:rPr lang="en-US" sz="1400" dirty="0" smtClean="0"/>
              <a:t> </a:t>
            </a:r>
            <a:r>
              <a:rPr lang="en-US" sz="1400" dirty="0" err="1" smtClean="0"/>
              <a:t>cấp</a:t>
            </a:r>
            <a:r>
              <a:rPr lang="en-US" sz="1400" dirty="0" smtClean="0"/>
              <a:t> </a:t>
            </a:r>
            <a:r>
              <a:rPr lang="en-US" sz="1400" dirty="0" err="1" smtClean="0"/>
              <a:t>cho</a:t>
            </a:r>
            <a:r>
              <a:rPr lang="en-US" sz="1400" dirty="0" smtClean="0"/>
              <a:t> </a:t>
            </a:r>
            <a:r>
              <a:rPr lang="en-US" sz="1400" dirty="0" err="1" smtClean="0"/>
              <a:t>doanh</a:t>
            </a:r>
            <a:r>
              <a:rPr lang="en-US" sz="1400" dirty="0" smtClean="0"/>
              <a:t> </a:t>
            </a:r>
            <a:r>
              <a:rPr lang="en-US" sz="1400" dirty="0" err="1" smtClean="0"/>
              <a:t>nghiệp</a:t>
            </a:r>
            <a:r>
              <a:rPr lang="en-US" sz="1400" dirty="0" smtClean="0"/>
              <a:t> (operator) EU </a:t>
            </a:r>
            <a:endParaRPr lang="en-US" sz="1400" dirty="0"/>
          </a:p>
        </p:txBody>
      </p:sp>
      <p:pic>
        <p:nvPicPr>
          <p:cNvPr id="117" name="Picture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5962650"/>
            <a:ext cx="515937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" name="Picture 79" descr="CHAIR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800" y="6132513"/>
            <a:ext cx="549275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" name="Picture 3" descr="FACTORY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688" y="2046288"/>
            <a:ext cx="1206500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" name="Picture 4" descr="PROCESSING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538" y="2312988"/>
            <a:ext cx="1222375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09800"/>
            <a:ext cx="1031875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305050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113" y="2335213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638" y="2209800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" name="Picture 124" descr="LOG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587500" y="3317875"/>
            <a:ext cx="557213" cy="39370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26" name="Picture 125" descr="LOG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765425" y="3305175"/>
            <a:ext cx="557213" cy="39370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27" name="Picture 126" descr="CHAIR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64300" y="3162300"/>
            <a:ext cx="549275" cy="549275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128" name="Group 14"/>
          <p:cNvGrpSpPr>
            <a:grpSpLocks/>
          </p:cNvGrpSpPr>
          <p:nvPr/>
        </p:nvGrpSpPr>
        <p:grpSpPr bwMode="auto">
          <a:xfrm>
            <a:off x="4973638" y="3303588"/>
            <a:ext cx="1033462" cy="346075"/>
            <a:chOff x="5214242" y="4272579"/>
            <a:chExt cx="1034158" cy="344751"/>
          </a:xfrm>
        </p:grpSpPr>
        <p:pic>
          <p:nvPicPr>
            <p:cNvPr id="129" name="Picture 8" descr="http://www.allfreevectors.com/images/Wooden%20box11953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0081" y="4079835"/>
              <a:ext cx="1359408" cy="883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0" name="Picture 8" descr="http://www.allfreevectors.com/images/Wooden%20box11953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8305" y="4128603"/>
              <a:ext cx="1353312" cy="883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1" name="Content Placeholder 17" descr="MEN AT DESK.jpg"/>
          <p:cNvPicPr>
            <a:picLocks noGrp="1" noChangeAspect="1"/>
          </p:cNvPicPr>
          <p:nvPr>
            <p:ph idx="1"/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00" y="2403475"/>
            <a:ext cx="757238" cy="827088"/>
          </a:xfrm>
        </p:spPr>
      </p:pic>
      <p:cxnSp>
        <p:nvCxnSpPr>
          <p:cNvPr id="132" name="Straight Connector 131"/>
          <p:cNvCxnSpPr/>
          <p:nvPr/>
        </p:nvCxnSpPr>
        <p:spPr>
          <a:xfrm>
            <a:off x="7335838" y="1560513"/>
            <a:ext cx="6350" cy="22399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26"/>
          <p:cNvSpPr txBox="1">
            <a:spLocks noChangeArrowheads="1"/>
          </p:cNvSpPr>
          <p:nvPr/>
        </p:nvSpPr>
        <p:spPr bwMode="auto">
          <a:xfrm>
            <a:off x="7491412" y="1947863"/>
            <a:ext cx="13477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 err="1" smtClean="0"/>
              <a:t>Khách</a:t>
            </a:r>
            <a:r>
              <a:rPr lang="en-US" altLang="en-US" sz="1400" b="1" dirty="0" smtClean="0"/>
              <a:t> </a:t>
            </a:r>
            <a:r>
              <a:rPr lang="en-US" altLang="en-US" sz="1400" b="1" dirty="0" err="1" smtClean="0"/>
              <a:t>hàng</a:t>
            </a:r>
            <a:r>
              <a:rPr lang="en-US" altLang="en-US" sz="1400" b="1" dirty="0" smtClean="0"/>
              <a:t> EU </a:t>
            </a:r>
            <a:r>
              <a:rPr lang="en-US" altLang="en-US" sz="1400" b="1" dirty="0" err="1" smtClean="0"/>
              <a:t>của</a:t>
            </a:r>
            <a:r>
              <a:rPr lang="en-US" altLang="en-US" sz="1400" b="1" dirty="0" smtClean="0"/>
              <a:t> </a:t>
            </a:r>
            <a:r>
              <a:rPr lang="en-US" altLang="en-US" sz="1400" b="1" dirty="0" err="1" smtClean="0"/>
              <a:t>bạn</a:t>
            </a:r>
            <a:endParaRPr lang="en-US" altLang="en-US" sz="1400" b="1" dirty="0"/>
          </a:p>
        </p:txBody>
      </p:sp>
      <p:sp>
        <p:nvSpPr>
          <p:cNvPr id="134" name="TextBox 27"/>
          <p:cNvSpPr txBox="1">
            <a:spLocks noChangeArrowheads="1"/>
          </p:cNvSpPr>
          <p:nvPr/>
        </p:nvSpPr>
        <p:spPr bwMode="auto">
          <a:xfrm>
            <a:off x="7896225" y="1571626"/>
            <a:ext cx="647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/>
              <a:t>EU</a:t>
            </a:r>
          </a:p>
        </p:txBody>
      </p:sp>
      <p:sp>
        <p:nvSpPr>
          <p:cNvPr id="135" name="TextBox 28"/>
          <p:cNvSpPr txBox="1">
            <a:spLocks noChangeArrowheads="1"/>
          </p:cNvSpPr>
          <p:nvPr/>
        </p:nvSpPr>
        <p:spPr bwMode="auto">
          <a:xfrm>
            <a:off x="5043488" y="1577975"/>
            <a:ext cx="13573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err="1" smtClean="0"/>
              <a:t>Việt</a:t>
            </a:r>
            <a:r>
              <a:rPr lang="en-US" altLang="en-US" sz="1800" b="1" dirty="0" smtClean="0"/>
              <a:t> Nam</a:t>
            </a:r>
            <a:endParaRPr lang="en-US" altLang="en-US" sz="1800" b="1" dirty="0"/>
          </a:p>
        </p:txBody>
      </p:sp>
      <p:cxnSp>
        <p:nvCxnSpPr>
          <p:cNvPr id="136" name="Straight Connector 135"/>
          <p:cNvCxnSpPr/>
          <p:nvPr/>
        </p:nvCxnSpPr>
        <p:spPr>
          <a:xfrm>
            <a:off x="3665538" y="1538288"/>
            <a:ext cx="0" cy="2209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2459038" y="1528763"/>
            <a:ext cx="7937" cy="22812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31"/>
          <p:cNvSpPr txBox="1">
            <a:spLocks noChangeArrowheads="1"/>
          </p:cNvSpPr>
          <p:nvPr/>
        </p:nvSpPr>
        <p:spPr bwMode="auto">
          <a:xfrm>
            <a:off x="830263" y="1571625"/>
            <a:ext cx="1027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/>
              <a:t>Brazil</a:t>
            </a:r>
          </a:p>
        </p:txBody>
      </p:sp>
      <p:sp>
        <p:nvSpPr>
          <p:cNvPr id="139" name="TextBox 32"/>
          <p:cNvSpPr txBox="1">
            <a:spLocks noChangeArrowheads="1"/>
          </p:cNvSpPr>
          <p:nvPr/>
        </p:nvSpPr>
        <p:spPr bwMode="auto">
          <a:xfrm>
            <a:off x="2551113" y="1544638"/>
            <a:ext cx="12588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err="1" smtClean="0"/>
              <a:t>Đan</a:t>
            </a:r>
            <a:r>
              <a:rPr lang="en-US" altLang="en-US" sz="1800" b="1" dirty="0" smtClean="0"/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err="1" smtClean="0"/>
              <a:t>Mạch</a:t>
            </a:r>
            <a:endParaRPr lang="en-US" altLang="en-US" sz="1800" b="1" dirty="0"/>
          </a:p>
        </p:txBody>
      </p:sp>
      <p:sp>
        <p:nvSpPr>
          <p:cNvPr id="140" name="TextBox 33"/>
          <p:cNvSpPr txBox="1">
            <a:spLocks noChangeArrowheads="1"/>
          </p:cNvSpPr>
          <p:nvPr/>
        </p:nvSpPr>
        <p:spPr bwMode="auto">
          <a:xfrm>
            <a:off x="5588000" y="1971675"/>
            <a:ext cx="16446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b="1" dirty="0" err="1" smtClean="0">
                <a:solidFill>
                  <a:srgbClr val="FF0000"/>
                </a:solidFill>
              </a:rPr>
              <a:t>Nhà</a:t>
            </a:r>
            <a:r>
              <a:rPr lang="en-US" altLang="en-US" sz="12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1200" b="1" dirty="0" err="1" smtClean="0">
                <a:solidFill>
                  <a:srgbClr val="FF0000"/>
                </a:solidFill>
              </a:rPr>
              <a:t>máy</a:t>
            </a:r>
            <a:r>
              <a:rPr lang="en-US" altLang="en-US" sz="12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1200" b="1" dirty="0" err="1" smtClean="0">
                <a:solidFill>
                  <a:srgbClr val="FF0000"/>
                </a:solidFill>
              </a:rPr>
              <a:t>của</a:t>
            </a:r>
            <a:r>
              <a:rPr lang="en-US" altLang="en-US" sz="12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1200" b="1" dirty="0" err="1" smtClean="0">
                <a:solidFill>
                  <a:srgbClr val="FF0000"/>
                </a:solidFill>
              </a:rPr>
              <a:t>bạn</a:t>
            </a:r>
            <a:endParaRPr lang="en-US" altLang="en-US" sz="1200" b="1" dirty="0">
              <a:solidFill>
                <a:srgbClr val="FF0000"/>
              </a:solidFill>
            </a:endParaRPr>
          </a:p>
        </p:txBody>
      </p:sp>
      <p:sp>
        <p:nvSpPr>
          <p:cNvPr id="141" name="TextBox 34"/>
          <p:cNvSpPr txBox="1">
            <a:spLocks noChangeArrowheads="1"/>
          </p:cNvSpPr>
          <p:nvPr/>
        </p:nvSpPr>
        <p:spPr bwMode="auto">
          <a:xfrm>
            <a:off x="3703639" y="1966913"/>
            <a:ext cx="182879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b="1" dirty="0" err="1" smtClean="0">
                <a:solidFill>
                  <a:srgbClr val="4D0BF3"/>
                </a:solidFill>
              </a:rPr>
              <a:t>Nhà</a:t>
            </a:r>
            <a:r>
              <a:rPr lang="en-US" altLang="en-US" sz="1200" b="1" dirty="0" smtClean="0">
                <a:solidFill>
                  <a:srgbClr val="4D0BF3"/>
                </a:solidFill>
              </a:rPr>
              <a:t> </a:t>
            </a:r>
            <a:r>
              <a:rPr lang="en-US" altLang="en-US" sz="1200" b="1" dirty="0" err="1" smtClean="0">
                <a:solidFill>
                  <a:srgbClr val="4D0BF3"/>
                </a:solidFill>
              </a:rPr>
              <a:t>cung</a:t>
            </a:r>
            <a:r>
              <a:rPr lang="en-US" altLang="en-US" sz="1200" b="1" dirty="0" smtClean="0">
                <a:solidFill>
                  <a:srgbClr val="4D0BF3"/>
                </a:solidFill>
              </a:rPr>
              <a:t> </a:t>
            </a:r>
            <a:r>
              <a:rPr lang="en-US" altLang="en-US" sz="1200" b="1" dirty="0" err="1" smtClean="0">
                <a:solidFill>
                  <a:srgbClr val="4D0BF3"/>
                </a:solidFill>
              </a:rPr>
              <a:t>cấp</a:t>
            </a:r>
            <a:r>
              <a:rPr lang="en-US" altLang="en-US" sz="1200" b="1" dirty="0" smtClean="0">
                <a:solidFill>
                  <a:srgbClr val="4D0BF3"/>
                </a:solidFill>
              </a:rPr>
              <a:t> </a:t>
            </a:r>
            <a:r>
              <a:rPr lang="en-US" altLang="en-US" sz="1200" b="1" dirty="0" err="1" smtClean="0">
                <a:solidFill>
                  <a:srgbClr val="4D0BF3"/>
                </a:solidFill>
              </a:rPr>
              <a:t>của</a:t>
            </a:r>
            <a:r>
              <a:rPr lang="en-US" altLang="en-US" sz="1200" b="1" dirty="0" smtClean="0">
                <a:solidFill>
                  <a:srgbClr val="4D0BF3"/>
                </a:solidFill>
              </a:rPr>
              <a:t> </a:t>
            </a:r>
            <a:r>
              <a:rPr lang="en-US" altLang="en-US" sz="1200" b="1" dirty="0" err="1" smtClean="0">
                <a:solidFill>
                  <a:srgbClr val="4D0BF3"/>
                </a:solidFill>
              </a:rPr>
              <a:t>bạn</a:t>
            </a:r>
            <a:endParaRPr lang="en-US" altLang="en-US" sz="1200" b="1" dirty="0">
              <a:solidFill>
                <a:srgbClr val="4D0BF3"/>
              </a:solidFill>
            </a:endParaRPr>
          </a:p>
        </p:txBody>
      </p:sp>
      <p:sp>
        <p:nvSpPr>
          <p:cNvPr id="142" name="Right Arrow 141"/>
          <p:cNvSpPr/>
          <p:nvPr/>
        </p:nvSpPr>
        <p:spPr>
          <a:xfrm>
            <a:off x="1189038" y="2743200"/>
            <a:ext cx="192087" cy="220663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3" name="Right Arrow 142"/>
          <p:cNvSpPr/>
          <p:nvPr/>
        </p:nvSpPr>
        <p:spPr>
          <a:xfrm>
            <a:off x="2357438" y="2705100"/>
            <a:ext cx="193675" cy="219075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4" name="Right Arrow 143"/>
          <p:cNvSpPr/>
          <p:nvPr/>
        </p:nvSpPr>
        <p:spPr>
          <a:xfrm>
            <a:off x="3506788" y="2720975"/>
            <a:ext cx="193675" cy="219075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5" name="Right Arrow 144"/>
          <p:cNvSpPr/>
          <p:nvPr/>
        </p:nvSpPr>
        <p:spPr>
          <a:xfrm>
            <a:off x="5943600" y="2735263"/>
            <a:ext cx="192088" cy="219075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6" name="Right Arrow 145"/>
          <p:cNvSpPr/>
          <p:nvPr/>
        </p:nvSpPr>
        <p:spPr>
          <a:xfrm>
            <a:off x="7362825" y="2771775"/>
            <a:ext cx="193675" cy="220663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7" name="Right Arrow 146"/>
          <p:cNvSpPr/>
          <p:nvPr/>
        </p:nvSpPr>
        <p:spPr>
          <a:xfrm>
            <a:off x="4791075" y="2719388"/>
            <a:ext cx="193675" cy="219075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64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Bài</a:t>
            </a:r>
            <a:r>
              <a:rPr lang="en-US" dirty="0" smtClean="0"/>
              <a:t> </a:t>
            </a:r>
            <a:r>
              <a:rPr lang="en-US" dirty="0" err="1" smtClean="0"/>
              <a:t>tập</a:t>
            </a:r>
            <a:r>
              <a:rPr lang="en-US" dirty="0" smtClean="0"/>
              <a:t>: </a:t>
            </a:r>
            <a:r>
              <a:rPr lang="en-US" dirty="0" err="1" smtClean="0"/>
              <a:t>Vận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thống</a:t>
            </a:r>
            <a:r>
              <a:rPr lang="en-US" dirty="0" smtClean="0"/>
              <a:t> </a:t>
            </a:r>
            <a:r>
              <a:rPr lang="en-US" dirty="0" err="1" smtClean="0"/>
              <a:t>trách</a:t>
            </a:r>
            <a:r>
              <a:rPr lang="en-US" dirty="0" smtClean="0"/>
              <a:t> </a:t>
            </a:r>
            <a:r>
              <a:rPr lang="en-US" dirty="0" err="1" smtClean="0"/>
              <a:t>nhiệm</a:t>
            </a:r>
            <a:r>
              <a:rPr lang="en-US" dirty="0" smtClean="0"/>
              <a:t> </a:t>
            </a:r>
            <a:r>
              <a:rPr lang="en-US" dirty="0" err="1" smtClean="0"/>
              <a:t>giải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5029200" cy="464820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Bài</a:t>
            </a:r>
            <a:r>
              <a:rPr lang="en-US" dirty="0" smtClean="0"/>
              <a:t> </a:t>
            </a:r>
            <a:r>
              <a:rPr lang="en-US" dirty="0" err="1" smtClean="0"/>
              <a:t>tập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endParaRPr lang="en-US" dirty="0" smtClean="0"/>
          </a:p>
          <a:p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gian</a:t>
            </a:r>
            <a:r>
              <a:rPr lang="en-US" dirty="0"/>
              <a:t> 45 </a:t>
            </a:r>
            <a:r>
              <a:rPr lang="en-US" dirty="0" err="1"/>
              <a:t>phútchuẩn</a:t>
            </a:r>
            <a:r>
              <a:rPr lang="en-US" dirty="0"/>
              <a:t> </a:t>
            </a:r>
            <a:r>
              <a:rPr lang="en-US" dirty="0" err="1"/>
              <a:t>bị</a:t>
            </a:r>
            <a:r>
              <a:rPr lang="en-US" dirty="0"/>
              <a:t>, 15 </a:t>
            </a:r>
            <a:r>
              <a:rPr lang="en-US" dirty="0" err="1" smtClean="0"/>
              <a:t>phút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bày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Nhiệm</a:t>
            </a:r>
            <a:r>
              <a:rPr lang="en-US" dirty="0" smtClean="0"/>
              <a:t> </a:t>
            </a:r>
            <a:r>
              <a:rPr lang="en-US" dirty="0" err="1" smtClean="0"/>
              <a:t>vụ</a:t>
            </a:r>
            <a:r>
              <a:rPr lang="en-US" dirty="0" smtClean="0"/>
              <a:t>:</a:t>
            </a:r>
          </a:p>
          <a:p>
            <a:pPr marL="914400" lvl="1" indent="-457200">
              <a:buAutoNum type="arabicParenBoth"/>
            </a:pPr>
            <a:r>
              <a:rPr lang="en-US" dirty="0" err="1" smtClean="0"/>
              <a:t>Đọc</a:t>
            </a:r>
            <a:r>
              <a:rPr lang="en-US" dirty="0" smtClean="0"/>
              <a:t> </a:t>
            </a:r>
            <a:r>
              <a:rPr lang="en-US" dirty="0" err="1" smtClean="0"/>
              <a:t>kỹ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tin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bài</a:t>
            </a:r>
            <a:r>
              <a:rPr lang="en-US" dirty="0" smtClean="0"/>
              <a:t> </a:t>
            </a:r>
            <a:r>
              <a:rPr lang="en-US" dirty="0" err="1" smtClean="0"/>
              <a:t>tập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tin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 </a:t>
            </a:r>
            <a:r>
              <a:rPr lang="en-US" dirty="0" err="1" smtClean="0"/>
              <a:t>đạ</a:t>
            </a:r>
            <a:r>
              <a:rPr lang="en-US" dirty="0" smtClean="0"/>
              <a:t> </a:t>
            </a:r>
            <a:r>
              <a:rPr lang="en-US" dirty="0" err="1" smtClean="0"/>
              <a:t>cung</a:t>
            </a:r>
            <a:r>
              <a:rPr lang="en-US" dirty="0" smtClean="0"/>
              <a:t> </a:t>
            </a:r>
            <a:r>
              <a:rPr lang="en-US" dirty="0" err="1" smtClean="0"/>
              <a:t>cấp</a:t>
            </a:r>
            <a:r>
              <a:rPr lang="en-US" dirty="0" smtClean="0"/>
              <a:t>, </a:t>
            </a:r>
            <a:r>
              <a:rPr lang="en-US" dirty="0" err="1" smtClean="0"/>
              <a:t>hoàn</a:t>
            </a:r>
            <a:r>
              <a:rPr lang="en-US" dirty="0" smtClean="0"/>
              <a:t> </a:t>
            </a:r>
            <a:r>
              <a:rPr lang="en-US" dirty="0" err="1" smtClean="0"/>
              <a:t>tất</a:t>
            </a:r>
            <a:r>
              <a:rPr lang="en-US" dirty="0" smtClean="0"/>
              <a:t> </a:t>
            </a:r>
            <a:r>
              <a:rPr lang="en-US" dirty="0" err="1" smtClean="0"/>
              <a:t>bảng</a:t>
            </a:r>
            <a:r>
              <a:rPr lang="en-US" dirty="0" smtClean="0"/>
              <a:t> </a:t>
            </a:r>
            <a:r>
              <a:rPr lang="en-US" dirty="0" err="1" smtClean="0"/>
              <a:t>câu</a:t>
            </a:r>
            <a:r>
              <a:rPr lang="en-US" dirty="0" smtClean="0"/>
              <a:t> </a:t>
            </a:r>
            <a:r>
              <a:rPr lang="en-US" dirty="0" err="1" smtClean="0"/>
              <a:t>hỏi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nhà</a:t>
            </a:r>
            <a:r>
              <a:rPr lang="en-US" dirty="0" smtClean="0"/>
              <a:t> </a:t>
            </a:r>
            <a:r>
              <a:rPr lang="en-US" dirty="0" err="1" smtClean="0"/>
              <a:t>cung</a:t>
            </a:r>
            <a:r>
              <a:rPr lang="en-US" dirty="0" smtClean="0"/>
              <a:t> </a:t>
            </a:r>
            <a:r>
              <a:rPr lang="en-US" dirty="0" err="1" smtClean="0"/>
              <a:t>cấp</a:t>
            </a:r>
            <a:endParaRPr lang="en-US" dirty="0" smtClean="0"/>
          </a:p>
          <a:p>
            <a:pPr marL="914400" lvl="1" indent="-457200">
              <a:buAutoNum type="arabicParenBoth"/>
            </a:pPr>
            <a:r>
              <a:rPr lang="en-US" dirty="0" err="1" smtClean="0"/>
              <a:t>CẦn</a:t>
            </a:r>
            <a:r>
              <a:rPr lang="en-US" dirty="0" smtClean="0"/>
              <a:t> </a:t>
            </a:r>
            <a:r>
              <a:rPr lang="en-US" dirty="0" err="1" smtClean="0"/>
              <a:t>xem</a:t>
            </a:r>
            <a:r>
              <a:rPr lang="en-US" dirty="0" smtClean="0"/>
              <a:t> </a:t>
            </a:r>
            <a:r>
              <a:rPr lang="en-US" dirty="0" err="1" smtClean="0"/>
              <a:t>xét</a:t>
            </a:r>
            <a:r>
              <a:rPr lang="en-US" dirty="0" smtClean="0"/>
              <a:t> </a:t>
            </a: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tin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cung</a:t>
            </a:r>
            <a:r>
              <a:rPr lang="en-US" dirty="0" smtClean="0"/>
              <a:t> </a:t>
            </a:r>
            <a:r>
              <a:rPr lang="en-US" dirty="0" err="1" smtClean="0"/>
              <a:t>cấp</a:t>
            </a:r>
            <a:r>
              <a:rPr lang="en-US" dirty="0" smtClean="0"/>
              <a:t>, </a:t>
            </a:r>
            <a:r>
              <a:rPr lang="en-US" dirty="0" err="1" smtClean="0"/>
              <a:t>bạn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hoàn</a:t>
            </a:r>
            <a:r>
              <a:rPr lang="en-US" dirty="0" smtClean="0"/>
              <a:t> </a:t>
            </a:r>
            <a:r>
              <a:rPr lang="en-US" dirty="0" err="1" smtClean="0"/>
              <a:t>tất</a:t>
            </a:r>
            <a:r>
              <a:rPr lang="en-US" dirty="0" smtClean="0"/>
              <a:t> </a:t>
            </a:r>
            <a:r>
              <a:rPr lang="en-US" dirty="0" err="1" smtClean="0"/>
              <a:t>yêu</a:t>
            </a:r>
            <a:r>
              <a:rPr lang="en-US" dirty="0" smtClean="0"/>
              <a:t> </a:t>
            </a:r>
            <a:r>
              <a:rPr lang="en-US" dirty="0" err="1" smtClean="0"/>
              <a:t>cầu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câu</a:t>
            </a:r>
            <a:r>
              <a:rPr lang="en-US" dirty="0" smtClean="0"/>
              <a:t> </a:t>
            </a:r>
            <a:r>
              <a:rPr lang="en-US" dirty="0" err="1" smtClean="0"/>
              <a:t>hỏi</a:t>
            </a:r>
            <a:r>
              <a:rPr lang="en-US" dirty="0" smtClean="0"/>
              <a:t> </a:t>
            </a:r>
            <a:r>
              <a:rPr lang="en-US" dirty="0" err="1" smtClean="0"/>
              <a:t>bài</a:t>
            </a:r>
            <a:r>
              <a:rPr lang="en-US" dirty="0" smtClean="0"/>
              <a:t> </a:t>
            </a:r>
            <a:r>
              <a:rPr lang="en-US" dirty="0" err="1" smtClean="0"/>
              <a:t>tập</a:t>
            </a:r>
            <a:r>
              <a:rPr lang="en-US" dirty="0" smtClean="0"/>
              <a:t> </a:t>
            </a:r>
          </a:p>
          <a:p>
            <a:pPr marL="914400" lvl="1" indent="-457200">
              <a:buAutoNum type="arabicParenBoth"/>
            </a:pP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tin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cng</a:t>
            </a:r>
            <a:r>
              <a:rPr lang="en-US" dirty="0" smtClean="0"/>
              <a:t> </a:t>
            </a:r>
            <a:r>
              <a:rPr lang="en-US" dirty="0" err="1" smtClean="0"/>
              <a:t>cấp</a:t>
            </a:r>
            <a:r>
              <a:rPr lang="en-US" dirty="0" smtClean="0"/>
              <a:t>, </a:t>
            </a:r>
            <a:r>
              <a:rPr lang="en-US" dirty="0" err="1" smtClean="0"/>
              <a:t>thì</a:t>
            </a:r>
            <a:r>
              <a:rPr lang="en-US" dirty="0" smtClean="0"/>
              <a:t> </a:t>
            </a:r>
            <a:r>
              <a:rPr lang="en-US" dirty="0" err="1" smtClean="0"/>
              <a:t>bạn</a:t>
            </a:r>
            <a:r>
              <a:rPr lang="en-US" dirty="0" smtClean="0"/>
              <a:t> </a:t>
            </a:r>
            <a:r>
              <a:rPr lang="en-US" dirty="0" err="1" smtClean="0"/>
              <a:t>thấy</a:t>
            </a:r>
            <a:r>
              <a:rPr lang="en-US" dirty="0" smtClean="0"/>
              <a:t> </a:t>
            </a:r>
            <a:r>
              <a:rPr lang="en-US" dirty="0" err="1" smtClean="0"/>
              <a:t>sản</a:t>
            </a:r>
            <a:r>
              <a:rPr lang="en-US" dirty="0" smtClean="0"/>
              <a:t> </a:t>
            </a:r>
            <a:r>
              <a:rPr lang="en-US" dirty="0" err="1" smtClean="0"/>
              <a:t>phẩm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rủi</a:t>
            </a:r>
            <a:r>
              <a:rPr lang="en-US" dirty="0" smtClean="0"/>
              <a:t> </a:t>
            </a:r>
            <a:r>
              <a:rPr lang="en-US" dirty="0" err="1" smtClean="0"/>
              <a:t>ro</a:t>
            </a:r>
            <a:r>
              <a:rPr lang="en-US" dirty="0" smtClean="0"/>
              <a:t> </a:t>
            </a:r>
            <a:r>
              <a:rPr lang="en-US" dirty="0" err="1" smtClean="0"/>
              <a:t>cao</a:t>
            </a:r>
            <a:r>
              <a:rPr lang="en-US" dirty="0" smtClean="0"/>
              <a:t> hay </a:t>
            </a:r>
            <a:r>
              <a:rPr lang="en-US" dirty="0" err="1" smtClean="0"/>
              <a:t>thấp</a:t>
            </a:r>
            <a:endParaRPr lang="en-US" dirty="0" smtClean="0"/>
          </a:p>
          <a:p>
            <a:pPr marL="914400" lvl="1" indent="-457200">
              <a:buAutoNum type="arabicParenBoth"/>
            </a:pPr>
            <a:r>
              <a:rPr lang="en-US" dirty="0" err="1" smtClean="0"/>
              <a:t>Bạn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nghĩ</a:t>
            </a:r>
            <a:r>
              <a:rPr lang="en-US" dirty="0" smtClean="0"/>
              <a:t>  </a:t>
            </a:r>
            <a:r>
              <a:rPr lang="en-US" dirty="0" err="1" smtClean="0"/>
              <a:t>rằng</a:t>
            </a:r>
            <a:r>
              <a:rPr lang="en-US" dirty="0" smtClean="0"/>
              <a:t> </a:t>
            </a:r>
            <a:r>
              <a:rPr lang="en-US" dirty="0" err="1" smtClean="0"/>
              <a:t>sản</a:t>
            </a:r>
            <a:r>
              <a:rPr lang="en-US" dirty="0" smtClean="0"/>
              <a:t> </a:t>
            </a:r>
            <a:r>
              <a:rPr lang="en-US" dirty="0" err="1" smtClean="0"/>
              <a:t>phẩm</a:t>
            </a:r>
            <a:r>
              <a:rPr lang="en-US" dirty="0" smtClean="0"/>
              <a:t> </a:t>
            </a:r>
            <a:r>
              <a:rPr lang="en-US" dirty="0" err="1" smtClean="0"/>
              <a:t>đáp</a:t>
            </a:r>
            <a:r>
              <a:rPr lang="en-US" dirty="0" smtClean="0"/>
              <a:t> </a:t>
            </a:r>
            <a:r>
              <a:rPr lang="en-US" dirty="0" err="1" smtClean="0"/>
              <a:t>ứng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yêu</a:t>
            </a:r>
            <a:r>
              <a:rPr lang="en-US" dirty="0" smtClean="0"/>
              <a:t> </a:t>
            </a:r>
            <a:r>
              <a:rPr lang="en-US" dirty="0" err="1" smtClean="0"/>
              <a:t>cầu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EUTR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867400" y="4387983"/>
            <a:ext cx="2971800" cy="2234458"/>
          </a:xfrm>
          <a:prstGeom prst="rect">
            <a:avLst/>
          </a:prstGeom>
          <a:solidFill>
            <a:srgbClr val="97CBD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2400" dirty="0" smtClean="0">
                <a:solidFill>
                  <a:prstClr val="black"/>
                </a:solidFill>
              </a:rPr>
              <a:t>Công </a:t>
            </a:r>
            <a:r>
              <a:rPr lang="en-US" sz="2400" dirty="0" err="1" smtClean="0">
                <a:solidFill>
                  <a:prstClr val="black"/>
                </a:solidFill>
              </a:rPr>
              <a:t>cụ</a:t>
            </a:r>
            <a:r>
              <a:rPr lang="en-US" sz="2400" dirty="0" smtClean="0">
                <a:solidFill>
                  <a:prstClr val="black"/>
                </a:solidFill>
              </a:rPr>
              <a:t>: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Laptop,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A0 paper,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Color cards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Pen </a:t>
            </a:r>
            <a:r>
              <a:rPr lang="en-US" sz="2400" dirty="0">
                <a:solidFill>
                  <a:prstClr val="black"/>
                </a:solidFill>
              </a:rPr>
              <a:t>markers</a:t>
            </a:r>
          </a:p>
        </p:txBody>
      </p:sp>
      <p:sp>
        <p:nvSpPr>
          <p:cNvPr id="10" name="Rectangle 9"/>
          <p:cNvSpPr/>
          <p:nvPr/>
        </p:nvSpPr>
        <p:spPr>
          <a:xfrm>
            <a:off x="5867400" y="1600200"/>
            <a:ext cx="2971800" cy="2514600"/>
          </a:xfrm>
          <a:prstGeom prst="rect">
            <a:avLst/>
          </a:prstGeom>
          <a:solidFill>
            <a:schemeClr val="bg1"/>
          </a:solidFill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4114" name="ShockwaveFlash1" r:id="rId2" imgW="1828800" imgH="1828800"/>
        </mc:Choice>
        <mc:Fallback>
          <p:control name="ShockwaveFlash1" r:id="rId2" imgW="1828800" imgH="1828800">
            <p:pic>
              <p:nvPicPr>
                <p:cNvPr id="0" name="ShockwaveFlash1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3"/>
                  </p:custDataLst>
                </p:nvPr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943600" y="1752600"/>
                  <a:ext cx="2819400" cy="22098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413899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" y="180221"/>
            <a:ext cx="9143999" cy="160882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black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0729" y="1777277"/>
            <a:ext cx="8686847" cy="3716283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Tất cả thiếu sót,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điểm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chưa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chính xác hoặc quan điểm thể hiện trong tài liệu này là trách nhiệm của c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ác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chủ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biên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.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Nó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không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 phản ánh quan điểm 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hay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nó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không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là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quan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điểm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của BMZ hoặc GIZ. </a:t>
            </a:r>
            <a:endParaRPr lang="en-US" sz="1600" dirty="0" smtClean="0">
              <a:solidFill>
                <a:schemeClr val="tx1"/>
              </a:solidFill>
              <a:latin typeface="Calibri" pitchFamily="34" charset="0"/>
            </a:endParaRPr>
          </a:p>
          <a:p>
            <a:pPr algn="l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Các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thay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đổi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và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chỉnh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sữa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trên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trên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bản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chính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thức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này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có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thể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được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thực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hiện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bởi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người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hướng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dẫn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và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thục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hiện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huấn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luyện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endParaRPr lang="vi-VN" sz="1600" dirty="0">
              <a:solidFill>
                <a:schemeClr val="tx1"/>
              </a:solidFill>
              <a:latin typeface="Calibri" pitchFamily="34" charset="0"/>
            </a:endParaRPr>
          </a:p>
          <a:p>
            <a:pPr algn="l"/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Tài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liệu sẵn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alibri" pitchFamily="34" charset="0"/>
              </a:rPr>
              <a:t>có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vi-VN" sz="1600" dirty="0">
                <a:solidFill>
                  <a:schemeClr val="tx1"/>
                </a:solidFill>
                <a:latin typeface="Calibri" pitchFamily="34" charset="0"/>
              </a:rPr>
              <a:t> để tải về tại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địa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chỉ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</a:p>
          <a:p>
            <a:pPr algn="l"/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http</a:t>
            </a:r>
            <a:r>
              <a:rPr lang="en-US" sz="1600" u="sng" dirty="0">
                <a:solidFill>
                  <a:srgbClr val="C00000"/>
                </a:solidFill>
                <a:cs typeface="Times New Roman" panose="02020603050405020304" pitchFamily="18" charset="0"/>
              </a:rPr>
              <a:t>://</a:t>
            </a:r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capacity4dev.ec.europa.eu/public-flegt/documents?gterm[0</a:t>
            </a:r>
            <a:r>
              <a:rPr lang="en-US" sz="1600" u="sng" dirty="0">
                <a:solidFill>
                  <a:srgbClr val="C00000"/>
                </a:solidFill>
                <a:cs typeface="Times New Roman" panose="02020603050405020304" pitchFamily="18" charset="0"/>
              </a:rPr>
              <a:t>]=</a:t>
            </a:r>
            <a:r>
              <a:rPr lang="en-US" sz="1600" u="sng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2144</a:t>
            </a:r>
            <a:r>
              <a:rPr lang="en-US" sz="1600" u="sng" dirty="0" smtClean="0">
                <a:cs typeface="Times New Roman" panose="02020603050405020304" pitchFamily="18" charset="0"/>
              </a:rPr>
              <a:t>.</a:t>
            </a:r>
            <a:endParaRPr lang="de-DE" sz="1600" u="sng" dirty="0"/>
          </a:p>
        </p:txBody>
      </p:sp>
      <p:sp>
        <p:nvSpPr>
          <p:cNvPr id="4" name="Textfeld 3"/>
          <p:cNvSpPr txBox="1"/>
          <p:nvPr/>
        </p:nvSpPr>
        <p:spPr>
          <a:xfrm>
            <a:off x="228600" y="588498"/>
            <a:ext cx="597412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Kinh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phí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cho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việc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phát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triển</a:t>
            </a:r>
            <a:r>
              <a:rPr lang="en-US" sz="160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và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xây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dựng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bộ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tài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liệu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này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là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từ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nguồn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tài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trợ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từ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ngân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sách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của</a:t>
            </a:r>
            <a:r>
              <a:rPr lang="en-US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vi-VN" sz="1600" dirty="0">
                <a:solidFill>
                  <a:prstClr val="black"/>
                </a:solidFill>
              </a:rPr>
              <a:t>Bộ Hợp tác và Phát triển Kinh tế </a:t>
            </a:r>
            <a:r>
              <a:rPr lang="en-US" sz="1600" dirty="0" err="1">
                <a:solidFill>
                  <a:prstClr val="black"/>
                </a:solidFill>
              </a:rPr>
              <a:t>của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Cộng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Hòa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dirty="0" err="1">
                <a:solidFill>
                  <a:prstClr val="black"/>
                </a:solidFill>
              </a:rPr>
              <a:t>Liên</a:t>
            </a:r>
            <a:r>
              <a:rPr lang="en-US" sz="1600" dirty="0">
                <a:solidFill>
                  <a:prstClr val="black"/>
                </a:solidFill>
              </a:rPr>
              <a:t> Bang </a:t>
            </a:r>
            <a:r>
              <a:rPr lang="vi-VN" sz="1600" dirty="0">
                <a:solidFill>
                  <a:prstClr val="black"/>
                </a:solidFill>
              </a:rPr>
              <a:t>Đức (BMZ</a:t>
            </a:r>
            <a:r>
              <a:rPr lang="vi-VN" sz="1600" dirty="0" smtClean="0">
                <a:solidFill>
                  <a:prstClr val="black"/>
                </a:solidFill>
              </a:rPr>
              <a:t>)</a:t>
            </a:r>
            <a:endParaRPr lang="en-US" sz="16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188" y="339246"/>
            <a:ext cx="2385389" cy="1329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160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ubtitle 2"/>
          <p:cNvSpPr txBox="1">
            <a:spLocks/>
          </p:cNvSpPr>
          <p:nvPr/>
        </p:nvSpPr>
        <p:spPr>
          <a:xfrm>
            <a:off x="762000" y="2133600"/>
            <a:ext cx="7429500" cy="4064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en-GB" altLang="zh-TW" sz="2400" b="1" i="1" dirty="0" err="1" smtClean="0"/>
              <a:t>Nhà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cung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cấp</a:t>
            </a:r>
            <a:r>
              <a:rPr lang="en-GB" altLang="zh-TW" sz="2400" b="1" i="1" dirty="0" smtClean="0"/>
              <a:t>/</a:t>
            </a:r>
            <a:r>
              <a:rPr lang="en-GB" altLang="zh-TW" sz="2400" b="1" i="1" dirty="0" err="1" smtClean="0"/>
              <a:t>sản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xuất</a:t>
            </a:r>
            <a:r>
              <a:rPr lang="en-GB" altLang="zh-TW" sz="2400" b="1" i="1" dirty="0" smtClean="0"/>
              <a:t> ở </a:t>
            </a:r>
            <a:r>
              <a:rPr lang="en-GB" altLang="zh-TW" sz="2400" b="1" i="1" dirty="0" err="1" smtClean="0"/>
              <a:t>quốc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gia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không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thuộc</a:t>
            </a:r>
            <a:r>
              <a:rPr lang="en-GB" altLang="zh-TW" sz="2400" b="1" i="1" dirty="0" smtClean="0"/>
              <a:t> EU</a:t>
            </a:r>
            <a:br>
              <a:rPr lang="en-GB" altLang="zh-TW" sz="2400" b="1" i="1" dirty="0" smtClean="0"/>
            </a:br>
            <a:r>
              <a:rPr lang="en-GB" altLang="zh-TW" sz="2400" b="1" i="1" dirty="0" err="1" smtClean="0"/>
              <a:t>Thách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thức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đối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với</a:t>
            </a:r>
            <a:r>
              <a:rPr lang="en-GB" altLang="zh-TW" sz="2400" b="1" i="1" dirty="0" smtClean="0"/>
              <a:t> </a:t>
            </a:r>
            <a:r>
              <a:rPr lang="en-GB" altLang="zh-TW" sz="2400" b="1" i="1" dirty="0" err="1" smtClean="0"/>
              <a:t>Việt</a:t>
            </a:r>
            <a:r>
              <a:rPr lang="en-GB" altLang="zh-TW" sz="2400" b="1" i="1" dirty="0" smtClean="0"/>
              <a:t> Nam</a:t>
            </a:r>
            <a:endParaRPr lang="zh-TW" altLang="en-US" sz="2400" b="1" i="1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EA125D-6CD2-4224-84E1-C3139A6A7CB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762000" y="1254125"/>
            <a:ext cx="7511994" cy="8794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Đào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tạo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TOT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về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Quy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Chế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Gỗ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Liên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Minh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Châu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Âu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(EUTR)</a:t>
            </a:r>
            <a:endParaRPr lang="zh-TW" altLang="en-US" sz="2400" b="1" dirty="0">
              <a:solidFill>
                <a:srgbClr val="006600"/>
              </a:solidFill>
              <a:cs typeface="Arial" panose="020B0604020202020204" pitchFamily="34" charset="0"/>
            </a:endParaRPr>
          </a:p>
        </p:txBody>
      </p:sp>
      <p:cxnSp>
        <p:nvCxnSpPr>
          <p:cNvPr id="12" name="Straight Connector 6"/>
          <p:cNvCxnSpPr/>
          <p:nvPr/>
        </p:nvCxnSpPr>
        <p:spPr>
          <a:xfrm>
            <a:off x="800100" y="2133600"/>
            <a:ext cx="8343900" cy="0"/>
          </a:xfrm>
          <a:prstGeom prst="line">
            <a:avLst/>
          </a:prstGeom>
          <a:ln w="19050">
            <a:solidFill>
              <a:srgbClr val="549E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052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1" y="1600199"/>
            <a:ext cx="8001000" cy="915161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 err="1" smtClean="0"/>
              <a:t>Khách</a:t>
            </a:r>
            <a:r>
              <a:rPr lang="en-GB" sz="1600" dirty="0" smtClean="0"/>
              <a:t> </a:t>
            </a:r>
            <a:r>
              <a:rPr lang="en-GB" sz="1600" dirty="0" err="1" smtClean="0"/>
              <a:t>hàng</a:t>
            </a:r>
            <a:r>
              <a:rPr lang="en-GB" sz="1600" dirty="0" smtClean="0"/>
              <a:t> EU </a:t>
            </a:r>
            <a:r>
              <a:rPr lang="en-GB" sz="1600" dirty="0" err="1" smtClean="0"/>
              <a:t>của</a:t>
            </a:r>
            <a:r>
              <a:rPr lang="en-GB" sz="1600" dirty="0" smtClean="0"/>
              <a:t> </a:t>
            </a:r>
            <a:r>
              <a:rPr lang="en-GB" sz="1600" dirty="0" err="1" smtClean="0"/>
              <a:t>các</a:t>
            </a:r>
            <a:r>
              <a:rPr lang="en-GB" sz="1600" dirty="0" smtClean="0"/>
              <a:t> </a:t>
            </a:r>
            <a:r>
              <a:rPr lang="en-GB" sz="1600" dirty="0" err="1" smtClean="0"/>
              <a:t>nhà</a:t>
            </a:r>
            <a:r>
              <a:rPr lang="en-GB" sz="1600" dirty="0" smtClean="0"/>
              <a:t> </a:t>
            </a:r>
            <a:r>
              <a:rPr lang="en-GB" sz="1600" dirty="0" err="1" smtClean="0"/>
              <a:t>sản</a:t>
            </a:r>
            <a:r>
              <a:rPr lang="en-GB" sz="1600" dirty="0" smtClean="0"/>
              <a:t> </a:t>
            </a:r>
            <a:r>
              <a:rPr lang="en-GB" sz="1600" dirty="0" err="1" smtClean="0"/>
              <a:t>xuất</a:t>
            </a:r>
            <a:r>
              <a:rPr lang="en-GB" sz="1600" dirty="0" smtClean="0"/>
              <a:t>/</a:t>
            </a:r>
            <a:r>
              <a:rPr lang="en-GB" sz="1600" dirty="0" err="1" smtClean="0"/>
              <a:t>doanh</a:t>
            </a:r>
            <a:r>
              <a:rPr lang="en-GB" sz="1600" dirty="0" smtClean="0"/>
              <a:t> </a:t>
            </a:r>
            <a:r>
              <a:rPr lang="en-GB" sz="1600" dirty="0" err="1" smtClean="0"/>
              <a:t>nghiệp</a:t>
            </a:r>
            <a:r>
              <a:rPr lang="en-GB" sz="1600" dirty="0" smtClean="0"/>
              <a:t> ở </a:t>
            </a:r>
            <a:r>
              <a:rPr lang="en-GB" sz="1600" dirty="0" err="1" smtClean="0"/>
              <a:t>các</a:t>
            </a:r>
            <a:r>
              <a:rPr lang="en-GB" sz="1600" dirty="0" smtClean="0"/>
              <a:t> </a:t>
            </a:r>
            <a:r>
              <a:rPr lang="en-GB" sz="1600" dirty="0" err="1" smtClean="0"/>
              <a:t>quốc</a:t>
            </a:r>
            <a:r>
              <a:rPr lang="en-GB" sz="1600" dirty="0" smtClean="0"/>
              <a:t> </a:t>
            </a:r>
            <a:r>
              <a:rPr lang="en-GB" sz="1600" dirty="0" err="1" smtClean="0"/>
              <a:t>gia</a:t>
            </a:r>
            <a:r>
              <a:rPr lang="en-GB" sz="1600" dirty="0" smtClean="0"/>
              <a:t> </a:t>
            </a:r>
            <a:r>
              <a:rPr lang="en-GB" sz="1600" dirty="0" err="1" smtClean="0"/>
              <a:t>không</a:t>
            </a:r>
            <a:r>
              <a:rPr lang="en-GB" sz="1600" dirty="0" smtClean="0"/>
              <a:t> </a:t>
            </a:r>
            <a:r>
              <a:rPr lang="en-GB" sz="1600" dirty="0" err="1" smtClean="0"/>
              <a:t>thuộc</a:t>
            </a:r>
            <a:r>
              <a:rPr lang="en-GB" sz="1600" dirty="0" smtClean="0"/>
              <a:t> EU </a:t>
            </a:r>
            <a:r>
              <a:rPr lang="en-GB" sz="1600" dirty="0" err="1" smtClean="0"/>
              <a:t>là</a:t>
            </a:r>
            <a:r>
              <a:rPr lang="en-GB" sz="1600" dirty="0" smtClean="0"/>
              <a:t>  Operators, do </a:t>
            </a:r>
            <a:r>
              <a:rPr lang="en-GB" sz="1600" dirty="0" err="1" smtClean="0"/>
              <a:t>đó</a:t>
            </a:r>
            <a:r>
              <a:rPr lang="en-GB" sz="1600" dirty="0" smtClean="0"/>
              <a:t> </a:t>
            </a:r>
            <a:r>
              <a:rPr lang="en-GB" sz="1600" dirty="0" err="1" smtClean="0"/>
              <a:t>họ</a:t>
            </a:r>
            <a:r>
              <a:rPr lang="en-GB" sz="1600" dirty="0" smtClean="0"/>
              <a:t> </a:t>
            </a:r>
            <a:r>
              <a:rPr lang="en-GB" sz="1600" dirty="0" err="1" smtClean="0"/>
              <a:t>phải</a:t>
            </a:r>
            <a:r>
              <a:rPr lang="en-GB" sz="1600" dirty="0" smtClean="0"/>
              <a:t> </a:t>
            </a:r>
            <a:r>
              <a:rPr lang="en-GB" sz="1600" dirty="0" err="1" smtClean="0"/>
              <a:t>thực</a:t>
            </a:r>
            <a:r>
              <a:rPr lang="en-GB" sz="1600" dirty="0" smtClean="0"/>
              <a:t> </a:t>
            </a:r>
            <a:r>
              <a:rPr lang="en-GB" sz="1600" dirty="0" err="1" smtClean="0"/>
              <a:t>hiện</a:t>
            </a:r>
            <a:r>
              <a:rPr lang="en-GB" sz="1600" dirty="0" smtClean="0"/>
              <a:t> </a:t>
            </a:r>
            <a:r>
              <a:rPr lang="en-GB" sz="1600" dirty="0" err="1" smtClean="0"/>
              <a:t>hệ</a:t>
            </a:r>
            <a:r>
              <a:rPr lang="en-GB" sz="1600" dirty="0" smtClean="0"/>
              <a:t> </a:t>
            </a:r>
            <a:r>
              <a:rPr lang="en-GB" sz="1600" dirty="0" err="1" smtClean="0"/>
              <a:t>thống</a:t>
            </a:r>
            <a:r>
              <a:rPr lang="en-GB" sz="1600" dirty="0" smtClean="0"/>
              <a:t> </a:t>
            </a:r>
            <a:r>
              <a:rPr lang="en-GB" sz="1600" dirty="0" err="1" smtClean="0"/>
              <a:t>trách</a:t>
            </a:r>
            <a:r>
              <a:rPr lang="en-GB" sz="1600" dirty="0" smtClean="0"/>
              <a:t> </a:t>
            </a:r>
            <a:r>
              <a:rPr lang="en-GB" sz="1600" dirty="0" err="1" smtClean="0"/>
              <a:t>nhiệm</a:t>
            </a:r>
            <a:r>
              <a:rPr lang="en-GB" sz="1600" dirty="0" smtClean="0"/>
              <a:t> </a:t>
            </a:r>
            <a:r>
              <a:rPr lang="en-GB" sz="1600" dirty="0" err="1" smtClean="0"/>
              <a:t>giải</a:t>
            </a:r>
            <a:r>
              <a:rPr lang="en-GB" sz="1600" dirty="0" smtClean="0"/>
              <a:t> </a:t>
            </a:r>
            <a:r>
              <a:rPr lang="en-GB" sz="1600" dirty="0" err="1" smtClean="0"/>
              <a:t>trình</a:t>
            </a:r>
            <a:r>
              <a:rPr lang="en-GB" sz="1600" dirty="0" smtClean="0"/>
              <a:t>, </a:t>
            </a:r>
            <a:r>
              <a:rPr lang="en-GB" sz="1600" dirty="0" err="1" smtClean="0"/>
              <a:t>và</a:t>
            </a:r>
            <a:r>
              <a:rPr lang="en-GB" sz="1600" dirty="0" smtClean="0"/>
              <a:t> </a:t>
            </a:r>
            <a:r>
              <a:rPr lang="en-GB" sz="1600" dirty="0" err="1" smtClean="0"/>
              <a:t>họ</a:t>
            </a:r>
            <a:r>
              <a:rPr lang="en-GB" sz="1600" dirty="0" smtClean="0"/>
              <a:t> </a:t>
            </a:r>
            <a:r>
              <a:rPr lang="en-GB" sz="1600" dirty="0" err="1" smtClean="0"/>
              <a:t>sẽ</a:t>
            </a:r>
            <a:r>
              <a:rPr lang="en-GB" sz="1600" dirty="0" smtClean="0"/>
              <a:t> </a:t>
            </a:r>
            <a:r>
              <a:rPr lang="en-GB" sz="1600" dirty="0" err="1" smtClean="0"/>
              <a:t>yêu</a:t>
            </a:r>
            <a:r>
              <a:rPr lang="en-GB" sz="1600" dirty="0" smtClean="0"/>
              <a:t> </a:t>
            </a:r>
            <a:r>
              <a:rPr lang="en-GB" sz="1600" dirty="0" err="1" smtClean="0"/>
              <a:t>cầu</a:t>
            </a:r>
            <a:r>
              <a:rPr lang="en-GB" sz="1600" dirty="0" smtClean="0"/>
              <a:t> </a:t>
            </a:r>
            <a:r>
              <a:rPr lang="en-GB" sz="1600" dirty="0" err="1" smtClean="0"/>
              <a:t>nhà</a:t>
            </a:r>
            <a:r>
              <a:rPr lang="en-GB" sz="1600" dirty="0" smtClean="0"/>
              <a:t> </a:t>
            </a:r>
            <a:r>
              <a:rPr lang="en-GB" sz="1600" dirty="0" err="1" smtClean="0"/>
              <a:t>sản</a:t>
            </a:r>
            <a:r>
              <a:rPr lang="en-GB" sz="1600" dirty="0" smtClean="0"/>
              <a:t> </a:t>
            </a:r>
            <a:r>
              <a:rPr lang="en-GB" sz="1600" dirty="0" err="1" smtClean="0"/>
              <a:t>xuất</a:t>
            </a:r>
            <a:r>
              <a:rPr lang="en-GB" sz="1600" dirty="0" smtClean="0"/>
              <a:t> </a:t>
            </a:r>
            <a:r>
              <a:rPr lang="en-GB" sz="1600" dirty="0" err="1" smtClean="0"/>
              <a:t>cung</a:t>
            </a:r>
            <a:r>
              <a:rPr lang="en-GB" sz="1600" dirty="0" smtClean="0"/>
              <a:t> </a:t>
            </a:r>
            <a:r>
              <a:rPr lang="en-GB" sz="1600" dirty="0" err="1" smtClean="0"/>
              <a:t>cấp</a:t>
            </a:r>
            <a:r>
              <a:rPr lang="en-GB" sz="1600" dirty="0" smtClean="0"/>
              <a:t> </a:t>
            </a:r>
            <a:r>
              <a:rPr lang="en-GB" sz="1600" dirty="0" err="1" smtClean="0"/>
              <a:t>thông</a:t>
            </a:r>
            <a:r>
              <a:rPr lang="en-GB" sz="1600" dirty="0" smtClean="0"/>
              <a:t> tin </a:t>
            </a:r>
            <a:r>
              <a:rPr lang="en-GB" sz="1600" dirty="0" err="1" smtClean="0"/>
              <a:t>cần</a:t>
            </a:r>
            <a:r>
              <a:rPr lang="en-GB" sz="1600" dirty="0" smtClean="0"/>
              <a:t> </a:t>
            </a:r>
            <a:r>
              <a:rPr lang="en-GB" sz="1600" dirty="0" err="1" smtClean="0"/>
              <a:t>thiết</a:t>
            </a:r>
            <a:endParaRPr lang="en-GB" sz="1600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1200" dirty="0"/>
          </a:p>
        </p:txBody>
      </p:sp>
      <p:sp>
        <p:nvSpPr>
          <p:cNvPr id="7" name="Rectangle 6"/>
          <p:cNvSpPr/>
          <p:nvPr/>
        </p:nvSpPr>
        <p:spPr>
          <a:xfrm>
            <a:off x="1686145" y="6232522"/>
            <a:ext cx="753140" cy="272857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How?</a:t>
            </a:r>
            <a:endParaRPr 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latin typeface="+mn-lt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1" y="2383599"/>
            <a:ext cx="7239000" cy="4302125"/>
          </a:xfrm>
          <a:prstGeom prst="rect">
            <a:avLst/>
          </a:prstGeom>
          <a:ln>
            <a:noFill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869223" y="2515361"/>
            <a:ext cx="2057400" cy="323165"/>
          </a:xfrm>
          <a:prstGeom prst="rect">
            <a:avLst/>
          </a:prstGeom>
          <a:solidFill>
            <a:srgbClr val="EAEAEA"/>
          </a:solidFill>
        </p:spPr>
        <p:txBody>
          <a:bodyPr wrap="square" rtlCol="0">
            <a:spAutoFit/>
          </a:bodyPr>
          <a:lstStyle/>
          <a:p>
            <a:r>
              <a:rPr lang="en-US" sz="1500" b="1" dirty="0" err="1" smtClean="0"/>
              <a:t>Nguồn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từ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bên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ngoài</a:t>
            </a:r>
            <a:r>
              <a:rPr lang="en-US" sz="1500" b="1" dirty="0" smtClean="0"/>
              <a:t> EU</a:t>
            </a:r>
            <a:endParaRPr lang="en-US" sz="15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055687" y="4953762"/>
            <a:ext cx="1905000" cy="784830"/>
          </a:xfrm>
          <a:prstGeom prst="rect">
            <a:avLst/>
          </a:prstGeom>
          <a:solidFill>
            <a:srgbClr val="EAEAE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err="1" smtClean="0"/>
              <a:t>Doanh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nghiệp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chế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biến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và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các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nhà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sản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xuất</a:t>
            </a:r>
            <a:endParaRPr lang="en-US" sz="15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646487" y="5258561"/>
            <a:ext cx="1295400" cy="124649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11125" indent="-111125">
              <a:buFont typeface="Arial" pitchFamily="34" charset="0"/>
              <a:buChar char="•"/>
            </a:pP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Cấm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gỗ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bất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hợp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pháp</a:t>
            </a:r>
            <a:endParaRPr lang="en-US" sz="145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11125" indent="-111125">
              <a:buFont typeface="Arial" pitchFamily="34" charset="0"/>
              <a:buChar char="•"/>
            </a:pP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Hệ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thống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trách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nhiệm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giải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trình</a:t>
            </a:r>
            <a:endParaRPr lang="en-US" sz="14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48418" y="5282026"/>
            <a:ext cx="1676400" cy="98488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11125" indent="-111125">
              <a:buFont typeface="Arial" pitchFamily="34" charset="0"/>
              <a:buChar char="•"/>
            </a:pP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Thông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tin chi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tiết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về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nhà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cung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cấp</a:t>
            </a:r>
            <a:endParaRPr lang="en-US" sz="145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11125" indent="-111125">
              <a:buFont typeface="Arial" pitchFamily="34" charset="0"/>
              <a:buChar char="•"/>
            </a:pP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Thông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tin chi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tiết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về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khách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hàng</a:t>
            </a:r>
            <a:endParaRPr lang="en-US" sz="14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42087" y="5182361"/>
            <a:ext cx="1371600" cy="7617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11125" indent="-111125">
              <a:buFont typeface="Arial" pitchFamily="34" charset="0"/>
              <a:buChar char="•"/>
            </a:pP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Thông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tin chi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tiết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về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nhà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cung</a:t>
            </a:r>
            <a:r>
              <a:rPr lang="en-US" sz="14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5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cấp</a:t>
            </a:r>
            <a:endParaRPr lang="en-US" sz="14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03887" y="4356573"/>
            <a:ext cx="2133600" cy="2923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11125" indent="-111125" algn="r"/>
            <a:r>
              <a:rPr lang="en-US" sz="1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Người</a:t>
            </a: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tiêu</a:t>
            </a: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dùng</a:t>
            </a: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cuối</a:t>
            </a: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3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cùng</a:t>
            </a:r>
            <a:endParaRPr lang="en-US" sz="13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1084262" y="5736399"/>
            <a:ext cx="18764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dirty="0" err="1" smtClean="0">
                <a:solidFill>
                  <a:srgbClr val="FF0000"/>
                </a:solidFill>
              </a:rPr>
              <a:t>Cung</a:t>
            </a:r>
            <a:r>
              <a:rPr lang="en-GB" altLang="en-US" sz="1400" dirty="0" smtClean="0">
                <a:solidFill>
                  <a:srgbClr val="FF0000"/>
                </a:solidFill>
              </a:rPr>
              <a:t> </a:t>
            </a:r>
            <a:r>
              <a:rPr lang="en-GB" altLang="en-US" sz="1400" dirty="0" err="1" smtClean="0">
                <a:solidFill>
                  <a:srgbClr val="FF0000"/>
                </a:solidFill>
              </a:rPr>
              <a:t>cấp</a:t>
            </a:r>
            <a:r>
              <a:rPr lang="en-GB" altLang="en-US" sz="1400" dirty="0" smtClean="0">
                <a:solidFill>
                  <a:srgbClr val="FF0000"/>
                </a:solidFill>
              </a:rPr>
              <a:t> </a:t>
            </a:r>
            <a:r>
              <a:rPr lang="en-GB" altLang="en-US" sz="1400" dirty="0" err="1" smtClean="0">
                <a:solidFill>
                  <a:srgbClr val="FF0000"/>
                </a:solidFill>
              </a:rPr>
              <a:t>thông</a:t>
            </a:r>
            <a:r>
              <a:rPr lang="en-GB" altLang="en-US" sz="1400" dirty="0" smtClean="0">
                <a:solidFill>
                  <a:srgbClr val="FF0000"/>
                </a:solidFill>
              </a:rPr>
              <a:t> tin </a:t>
            </a:r>
            <a:r>
              <a:rPr lang="en-GB" altLang="en-US" sz="1400" dirty="0" err="1" smtClean="0">
                <a:solidFill>
                  <a:srgbClr val="FF0000"/>
                </a:solidFill>
              </a:rPr>
              <a:t>cần</a:t>
            </a:r>
            <a:r>
              <a:rPr lang="en-GB" altLang="en-US" sz="1400" dirty="0" smtClean="0">
                <a:solidFill>
                  <a:srgbClr val="FF0000"/>
                </a:solidFill>
              </a:rPr>
              <a:t> </a:t>
            </a:r>
            <a:r>
              <a:rPr lang="en-GB" altLang="en-US" sz="1400" dirty="0" err="1" smtClean="0">
                <a:solidFill>
                  <a:srgbClr val="FF0000"/>
                </a:solidFill>
              </a:rPr>
              <a:t>thiết</a:t>
            </a:r>
            <a:endParaRPr lang="en-US" altLang="en-US" sz="1400" dirty="0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63141" y="6345998"/>
            <a:ext cx="794221" cy="267526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Cái</a:t>
            </a:r>
            <a:r>
              <a:rPr lang="en-GB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 </a:t>
            </a:r>
            <a:r>
              <a:rPr lang="en-GB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gì</a:t>
            </a:r>
            <a:r>
              <a:rPr lang="en-GB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?</a:t>
            </a:r>
            <a:endParaRPr 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latin typeface="+mn-lt"/>
              <a:cs typeface="+mn-cs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809749" y="6299815"/>
            <a:ext cx="1143000" cy="310132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Như</a:t>
            </a:r>
            <a:r>
              <a:rPr lang="en-GB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 </a:t>
            </a:r>
            <a:r>
              <a:rPr lang="en-GB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thế</a:t>
            </a:r>
            <a:r>
              <a:rPr lang="en-GB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 </a:t>
            </a:r>
            <a:r>
              <a:rPr lang="en-GB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nào</a:t>
            </a:r>
            <a:r>
              <a:rPr lang="en-GB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?</a:t>
            </a:r>
            <a:endParaRPr 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latin typeface="+mn-lt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381000"/>
          </a:xfrm>
        </p:spPr>
        <p:txBody>
          <a:bodyPr/>
          <a:lstStyle/>
          <a:p>
            <a:r>
              <a:rPr lang="vi-VN" sz="2400" dirty="0"/>
              <a:t>Nhà sản xuất </a:t>
            </a:r>
            <a:r>
              <a:rPr lang="en-US" sz="2400" dirty="0" err="1" smtClean="0"/>
              <a:t>bên</a:t>
            </a:r>
            <a:r>
              <a:rPr lang="en-US" sz="2400" dirty="0" smtClean="0"/>
              <a:t> </a:t>
            </a:r>
            <a:r>
              <a:rPr lang="en-US" sz="2400" dirty="0" err="1" smtClean="0"/>
              <a:t>ngoài</a:t>
            </a:r>
            <a:r>
              <a:rPr lang="vi-VN" sz="2400" dirty="0" smtClean="0"/>
              <a:t> </a:t>
            </a:r>
            <a:r>
              <a:rPr lang="vi-VN" sz="2400" dirty="0"/>
              <a:t>EU và quy định về gỗ của EU</a:t>
            </a:r>
            <a:endParaRPr 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192454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0" y="3048000"/>
            <a:ext cx="9096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0" y="4876800"/>
            <a:ext cx="9096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-60325" y="2593975"/>
            <a:ext cx="9161463" cy="111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ontent Placeholder 2"/>
          <p:cNvSpPr txBox="1">
            <a:spLocks/>
          </p:cNvSpPr>
          <p:nvPr/>
        </p:nvSpPr>
        <p:spPr>
          <a:xfrm>
            <a:off x="457200" y="1524000"/>
            <a:ext cx="8001000" cy="1066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GB" sz="1800" dirty="0" err="1" smtClean="0"/>
              <a:t>Khách</a:t>
            </a:r>
            <a:r>
              <a:rPr lang="en-GB" sz="1800" dirty="0" smtClean="0"/>
              <a:t> </a:t>
            </a:r>
            <a:r>
              <a:rPr lang="en-GB" sz="1800" dirty="0" err="1" smtClean="0"/>
              <a:t>hàng</a:t>
            </a:r>
            <a:r>
              <a:rPr lang="en-GB" sz="1800" dirty="0" smtClean="0"/>
              <a:t> EU </a:t>
            </a:r>
            <a:r>
              <a:rPr lang="en-GB" sz="1800" dirty="0" err="1" smtClean="0"/>
              <a:t>của</a:t>
            </a:r>
            <a:r>
              <a:rPr lang="en-GB" sz="1800" dirty="0" smtClean="0"/>
              <a:t> </a:t>
            </a:r>
            <a:r>
              <a:rPr lang="en-GB" sz="1800" dirty="0" err="1" smtClean="0"/>
              <a:t>các</a:t>
            </a:r>
            <a:r>
              <a:rPr lang="en-GB" sz="1800" dirty="0" smtClean="0"/>
              <a:t> </a:t>
            </a:r>
            <a:r>
              <a:rPr lang="en-GB" sz="1800" dirty="0" err="1" smtClean="0"/>
              <a:t>nhà</a:t>
            </a:r>
            <a:r>
              <a:rPr lang="en-GB" sz="1800" dirty="0" smtClean="0"/>
              <a:t> </a:t>
            </a:r>
            <a:r>
              <a:rPr lang="en-GB" sz="1800" dirty="0" err="1" smtClean="0"/>
              <a:t>sản</a:t>
            </a:r>
            <a:r>
              <a:rPr lang="en-GB" sz="1800" dirty="0" smtClean="0"/>
              <a:t> </a:t>
            </a:r>
            <a:r>
              <a:rPr lang="en-GB" sz="1800" dirty="0" err="1" smtClean="0"/>
              <a:t>xuất</a:t>
            </a:r>
            <a:r>
              <a:rPr lang="en-GB" sz="1800" dirty="0" smtClean="0"/>
              <a:t>/</a:t>
            </a:r>
            <a:r>
              <a:rPr lang="en-GB" sz="1800" dirty="0" err="1" smtClean="0"/>
              <a:t>doanh</a:t>
            </a:r>
            <a:r>
              <a:rPr lang="en-GB" sz="1800" dirty="0" smtClean="0"/>
              <a:t> </a:t>
            </a:r>
            <a:r>
              <a:rPr lang="en-GB" sz="1800" dirty="0" err="1" smtClean="0"/>
              <a:t>nghiệp</a:t>
            </a:r>
            <a:r>
              <a:rPr lang="en-GB" sz="1800" dirty="0" smtClean="0"/>
              <a:t> ở </a:t>
            </a:r>
            <a:r>
              <a:rPr lang="en-GB" sz="1800" dirty="0" err="1" smtClean="0"/>
              <a:t>các</a:t>
            </a:r>
            <a:r>
              <a:rPr lang="en-GB" sz="1800" dirty="0" smtClean="0"/>
              <a:t> </a:t>
            </a:r>
            <a:r>
              <a:rPr lang="en-GB" sz="1800" dirty="0" err="1" smtClean="0"/>
              <a:t>quốc</a:t>
            </a:r>
            <a:r>
              <a:rPr lang="en-GB" sz="1800" dirty="0" smtClean="0"/>
              <a:t> </a:t>
            </a:r>
            <a:r>
              <a:rPr lang="en-GB" sz="1800" dirty="0" err="1" smtClean="0"/>
              <a:t>gia</a:t>
            </a:r>
            <a:r>
              <a:rPr lang="en-GB" sz="1800" dirty="0" smtClean="0"/>
              <a:t> </a:t>
            </a:r>
            <a:r>
              <a:rPr lang="en-GB" sz="1800" dirty="0" err="1" smtClean="0"/>
              <a:t>không</a:t>
            </a:r>
            <a:r>
              <a:rPr lang="en-GB" sz="1800" dirty="0" smtClean="0"/>
              <a:t> </a:t>
            </a:r>
            <a:r>
              <a:rPr lang="en-GB" sz="1800" dirty="0" err="1" smtClean="0"/>
              <a:t>thuộc</a:t>
            </a:r>
            <a:r>
              <a:rPr lang="en-GB" sz="1800" dirty="0" smtClean="0"/>
              <a:t> EU </a:t>
            </a:r>
            <a:r>
              <a:rPr lang="en-GB" sz="1800" dirty="0" err="1" smtClean="0"/>
              <a:t>là</a:t>
            </a:r>
            <a:r>
              <a:rPr lang="en-GB" sz="1800" dirty="0" smtClean="0"/>
              <a:t>  Operators, do </a:t>
            </a:r>
            <a:r>
              <a:rPr lang="en-GB" sz="1800" dirty="0" err="1" smtClean="0"/>
              <a:t>đó</a:t>
            </a:r>
            <a:r>
              <a:rPr lang="en-GB" sz="1800" dirty="0" smtClean="0"/>
              <a:t> </a:t>
            </a:r>
            <a:r>
              <a:rPr lang="en-GB" sz="1800" dirty="0" err="1" smtClean="0"/>
              <a:t>họ</a:t>
            </a:r>
            <a:r>
              <a:rPr lang="en-GB" sz="1800" dirty="0" smtClean="0"/>
              <a:t> </a:t>
            </a:r>
            <a:r>
              <a:rPr lang="en-GB" sz="1800" dirty="0" err="1" smtClean="0"/>
              <a:t>phải</a:t>
            </a:r>
            <a:r>
              <a:rPr lang="en-GB" sz="1800" dirty="0" smtClean="0"/>
              <a:t> </a:t>
            </a:r>
            <a:r>
              <a:rPr lang="en-GB" sz="1800" dirty="0" err="1" smtClean="0"/>
              <a:t>thực</a:t>
            </a:r>
            <a:r>
              <a:rPr lang="en-GB" sz="1800" dirty="0" smtClean="0"/>
              <a:t> </a:t>
            </a:r>
            <a:r>
              <a:rPr lang="en-GB" sz="1800" dirty="0" err="1" smtClean="0"/>
              <a:t>hiện</a:t>
            </a:r>
            <a:r>
              <a:rPr lang="en-GB" sz="1800" dirty="0" smtClean="0"/>
              <a:t> </a:t>
            </a:r>
            <a:r>
              <a:rPr lang="en-GB" sz="1800" dirty="0" err="1" smtClean="0"/>
              <a:t>hệ</a:t>
            </a:r>
            <a:r>
              <a:rPr lang="en-GB" sz="1800" dirty="0" smtClean="0"/>
              <a:t> </a:t>
            </a:r>
            <a:r>
              <a:rPr lang="en-GB" sz="1800" dirty="0" err="1" smtClean="0"/>
              <a:t>thống</a:t>
            </a:r>
            <a:r>
              <a:rPr lang="en-GB" sz="1800" dirty="0" smtClean="0"/>
              <a:t> </a:t>
            </a:r>
            <a:r>
              <a:rPr lang="en-GB" sz="1800" dirty="0" err="1" smtClean="0"/>
              <a:t>trách</a:t>
            </a:r>
            <a:r>
              <a:rPr lang="en-GB" sz="1800" dirty="0" smtClean="0"/>
              <a:t> </a:t>
            </a:r>
            <a:r>
              <a:rPr lang="en-GB" sz="1800" dirty="0" err="1" smtClean="0"/>
              <a:t>nhiệm</a:t>
            </a:r>
            <a:r>
              <a:rPr lang="en-GB" sz="1800" dirty="0" smtClean="0"/>
              <a:t> </a:t>
            </a:r>
            <a:r>
              <a:rPr lang="en-GB" sz="1800" dirty="0" err="1" smtClean="0"/>
              <a:t>giải</a:t>
            </a:r>
            <a:r>
              <a:rPr lang="en-GB" sz="1800" dirty="0" smtClean="0"/>
              <a:t> </a:t>
            </a:r>
            <a:r>
              <a:rPr lang="en-GB" sz="1800" dirty="0" err="1" smtClean="0"/>
              <a:t>trình</a:t>
            </a:r>
            <a:r>
              <a:rPr lang="en-GB" sz="1800" dirty="0" smtClean="0"/>
              <a:t>, </a:t>
            </a:r>
            <a:r>
              <a:rPr lang="en-GB" sz="1800" dirty="0" err="1" smtClean="0"/>
              <a:t>và</a:t>
            </a:r>
            <a:r>
              <a:rPr lang="en-GB" sz="1800" dirty="0" smtClean="0"/>
              <a:t> </a:t>
            </a:r>
            <a:r>
              <a:rPr lang="en-GB" sz="1800" dirty="0" err="1" smtClean="0"/>
              <a:t>họ</a:t>
            </a:r>
            <a:r>
              <a:rPr lang="en-GB" sz="1800" dirty="0" smtClean="0"/>
              <a:t> </a:t>
            </a:r>
            <a:r>
              <a:rPr lang="en-GB" sz="1800" dirty="0" err="1" smtClean="0"/>
              <a:t>sẽ</a:t>
            </a:r>
            <a:r>
              <a:rPr lang="en-GB" sz="1800" dirty="0" smtClean="0"/>
              <a:t> </a:t>
            </a:r>
            <a:r>
              <a:rPr lang="en-GB" sz="1800" dirty="0" err="1" smtClean="0"/>
              <a:t>yêu</a:t>
            </a:r>
            <a:r>
              <a:rPr lang="en-GB" sz="1800" dirty="0" smtClean="0"/>
              <a:t> </a:t>
            </a:r>
            <a:r>
              <a:rPr lang="en-GB" sz="1800" dirty="0" err="1" smtClean="0"/>
              <a:t>cầu</a:t>
            </a:r>
            <a:r>
              <a:rPr lang="en-GB" sz="1800" dirty="0" smtClean="0"/>
              <a:t> </a:t>
            </a:r>
            <a:r>
              <a:rPr lang="en-GB" sz="1800" dirty="0" err="1" smtClean="0"/>
              <a:t>nhà</a:t>
            </a:r>
            <a:r>
              <a:rPr lang="en-GB" sz="1800" dirty="0" smtClean="0"/>
              <a:t> </a:t>
            </a:r>
            <a:r>
              <a:rPr lang="en-GB" sz="1800" dirty="0" err="1" smtClean="0"/>
              <a:t>sản</a:t>
            </a:r>
            <a:r>
              <a:rPr lang="en-GB" sz="1800" dirty="0" smtClean="0"/>
              <a:t> </a:t>
            </a:r>
            <a:r>
              <a:rPr lang="en-GB" sz="1800" dirty="0" err="1" smtClean="0"/>
              <a:t>xuất</a:t>
            </a:r>
            <a:r>
              <a:rPr lang="en-GB" sz="1800" dirty="0" smtClean="0"/>
              <a:t> </a:t>
            </a:r>
            <a:r>
              <a:rPr lang="en-GB" sz="1800" dirty="0" err="1" smtClean="0"/>
              <a:t>cung</a:t>
            </a:r>
            <a:r>
              <a:rPr lang="en-GB" sz="1800" dirty="0" smtClean="0"/>
              <a:t> </a:t>
            </a:r>
            <a:r>
              <a:rPr lang="en-GB" sz="1800" dirty="0" err="1" smtClean="0"/>
              <a:t>cấp</a:t>
            </a:r>
            <a:r>
              <a:rPr lang="en-GB" sz="1800" dirty="0" smtClean="0"/>
              <a:t> </a:t>
            </a:r>
            <a:r>
              <a:rPr lang="en-GB" sz="1800" dirty="0" err="1" smtClean="0"/>
              <a:t>thông</a:t>
            </a:r>
            <a:r>
              <a:rPr lang="en-GB" sz="1800" dirty="0" smtClean="0"/>
              <a:t> tin </a:t>
            </a:r>
            <a:r>
              <a:rPr lang="en-GB" sz="1800" dirty="0" err="1" smtClean="0"/>
              <a:t>cần</a:t>
            </a:r>
            <a:r>
              <a:rPr lang="en-GB" sz="1800" dirty="0" smtClean="0"/>
              <a:t> </a:t>
            </a:r>
            <a:r>
              <a:rPr lang="en-GB" sz="1800" dirty="0" err="1" smtClean="0"/>
              <a:t>thiết</a:t>
            </a:r>
            <a:endParaRPr lang="en-GB" sz="1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7" name="Rectangle 4"/>
          <p:cNvSpPr>
            <a:spLocks noChangeArrowheads="1"/>
          </p:cNvSpPr>
          <p:nvPr/>
        </p:nvSpPr>
        <p:spPr bwMode="auto">
          <a:xfrm>
            <a:off x="583083" y="5486400"/>
            <a:ext cx="18764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dirty="0" err="1" smtClean="0">
                <a:solidFill>
                  <a:srgbClr val="FF0000"/>
                </a:solidFill>
              </a:rPr>
              <a:t>Cung</a:t>
            </a:r>
            <a:r>
              <a:rPr lang="en-GB" altLang="en-US" sz="1400" dirty="0" smtClean="0">
                <a:solidFill>
                  <a:srgbClr val="FF0000"/>
                </a:solidFill>
              </a:rPr>
              <a:t> </a:t>
            </a:r>
            <a:r>
              <a:rPr lang="en-GB" altLang="en-US" sz="1400" dirty="0" err="1" smtClean="0">
                <a:solidFill>
                  <a:srgbClr val="FF0000"/>
                </a:solidFill>
              </a:rPr>
              <a:t>cấp</a:t>
            </a:r>
            <a:r>
              <a:rPr lang="en-GB" altLang="en-US" sz="1400" dirty="0" smtClean="0">
                <a:solidFill>
                  <a:srgbClr val="FF0000"/>
                </a:solidFill>
              </a:rPr>
              <a:t> </a:t>
            </a:r>
            <a:r>
              <a:rPr lang="en-GB" altLang="en-US" sz="1400" dirty="0" err="1" smtClean="0">
                <a:solidFill>
                  <a:srgbClr val="FF0000"/>
                </a:solidFill>
              </a:rPr>
              <a:t>thông</a:t>
            </a:r>
            <a:r>
              <a:rPr lang="en-GB" altLang="en-US" sz="1400" dirty="0" smtClean="0">
                <a:solidFill>
                  <a:srgbClr val="FF0000"/>
                </a:solidFill>
              </a:rPr>
              <a:t> tin </a:t>
            </a:r>
            <a:r>
              <a:rPr lang="en-GB" altLang="en-US" sz="1400" dirty="0" err="1" smtClean="0">
                <a:solidFill>
                  <a:srgbClr val="FF0000"/>
                </a:solidFill>
              </a:rPr>
              <a:t>cần</a:t>
            </a:r>
            <a:r>
              <a:rPr lang="en-GB" altLang="en-US" sz="1400" dirty="0" smtClean="0">
                <a:solidFill>
                  <a:srgbClr val="FF0000"/>
                </a:solidFill>
              </a:rPr>
              <a:t> </a:t>
            </a:r>
            <a:r>
              <a:rPr lang="en-GB" altLang="en-US" sz="1400" dirty="0" err="1" smtClean="0">
                <a:solidFill>
                  <a:srgbClr val="FF0000"/>
                </a:solidFill>
              </a:rPr>
              <a:t>thiết</a:t>
            </a:r>
            <a:endParaRPr lang="en-US" altLang="en-US" sz="1400" dirty="0">
              <a:solidFill>
                <a:srgbClr val="FF0000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33400" y="6095999"/>
            <a:ext cx="794221" cy="267526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Cái</a:t>
            </a:r>
            <a:r>
              <a:rPr lang="en-GB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 </a:t>
            </a:r>
            <a:r>
              <a:rPr lang="en-GB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gì</a:t>
            </a:r>
            <a:r>
              <a:rPr lang="en-GB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?</a:t>
            </a:r>
            <a:endParaRPr 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latin typeface="+mn-lt"/>
              <a:cs typeface="+mn-cs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403821" y="6026066"/>
            <a:ext cx="1066800" cy="310132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Như</a:t>
            </a:r>
            <a:r>
              <a:rPr lang="en-GB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 </a:t>
            </a:r>
            <a:r>
              <a:rPr lang="en-GB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thế</a:t>
            </a:r>
            <a:r>
              <a:rPr lang="en-GB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 </a:t>
            </a:r>
            <a:r>
              <a:rPr lang="en-GB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nào</a:t>
            </a:r>
            <a:r>
              <a:rPr lang="en-GB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latin typeface="+mn-lt"/>
                <a:cs typeface="+mn-cs"/>
              </a:rPr>
              <a:t>?</a:t>
            </a:r>
            <a:endParaRPr 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latin typeface="+mn-lt"/>
              <a:cs typeface="+mn-cs"/>
            </a:endParaRPr>
          </a:p>
        </p:txBody>
      </p:sp>
      <p:pic>
        <p:nvPicPr>
          <p:cNvPr id="53" name="Picture 3" descr="FACTOR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688" y="3122613"/>
            <a:ext cx="1206500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4" descr="PROCESSIN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538" y="3389313"/>
            <a:ext cx="1222375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86125"/>
            <a:ext cx="1031875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381375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113" y="3411538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638" y="3286125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58" descr="LOG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87500" y="4394200"/>
            <a:ext cx="557213" cy="39370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60" name="Picture 59" descr="LOG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65425" y="4381500"/>
            <a:ext cx="557213" cy="39370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61" name="Picture 60" descr="CHAIRS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64300" y="4238625"/>
            <a:ext cx="549275" cy="549275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62" name="Group 14"/>
          <p:cNvGrpSpPr>
            <a:grpSpLocks/>
          </p:cNvGrpSpPr>
          <p:nvPr/>
        </p:nvGrpSpPr>
        <p:grpSpPr bwMode="auto">
          <a:xfrm>
            <a:off x="4973638" y="4379913"/>
            <a:ext cx="1033462" cy="346075"/>
            <a:chOff x="5214242" y="4272579"/>
            <a:chExt cx="1034158" cy="344751"/>
          </a:xfrm>
        </p:grpSpPr>
        <p:pic>
          <p:nvPicPr>
            <p:cNvPr id="63" name="Picture 8" descr="http://www.allfreevectors.com/images/Wooden%20box11953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0081" y="4079835"/>
              <a:ext cx="1359408" cy="883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" name="Picture 8" descr="http://www.allfreevectors.com/images/Wooden%20box11953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8305" y="4128603"/>
              <a:ext cx="1353312" cy="883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5" name="Content Placeholder 17" descr="MEN AT DESK.jp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479800"/>
            <a:ext cx="757238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6" name="Straight Connector 65"/>
          <p:cNvCxnSpPr/>
          <p:nvPr/>
        </p:nvCxnSpPr>
        <p:spPr>
          <a:xfrm>
            <a:off x="7335838" y="2636838"/>
            <a:ext cx="6350" cy="22399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26"/>
          <p:cNvSpPr txBox="1">
            <a:spLocks noChangeArrowheads="1"/>
          </p:cNvSpPr>
          <p:nvPr/>
        </p:nvSpPr>
        <p:spPr bwMode="auto">
          <a:xfrm>
            <a:off x="7491412" y="3024188"/>
            <a:ext cx="119538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100" dirty="0" err="1" smtClean="0"/>
              <a:t>Khách</a:t>
            </a:r>
            <a:r>
              <a:rPr lang="en-US" altLang="en-US" sz="1100" dirty="0" smtClean="0"/>
              <a:t> </a:t>
            </a:r>
            <a:r>
              <a:rPr lang="en-US" altLang="en-US" sz="1100" dirty="0" err="1" smtClean="0"/>
              <a:t>hàng</a:t>
            </a:r>
            <a:r>
              <a:rPr lang="en-US" altLang="en-US" sz="1100" dirty="0" smtClean="0"/>
              <a:t> EU </a:t>
            </a:r>
            <a:r>
              <a:rPr lang="en-US" altLang="en-US" sz="1100" dirty="0" err="1" smtClean="0"/>
              <a:t>của</a:t>
            </a:r>
            <a:r>
              <a:rPr lang="en-US" altLang="en-US" sz="1100" dirty="0" smtClean="0"/>
              <a:t> </a:t>
            </a:r>
            <a:r>
              <a:rPr lang="en-US" altLang="en-US" sz="1100" dirty="0" err="1" smtClean="0"/>
              <a:t>bạn</a:t>
            </a:r>
            <a:endParaRPr lang="en-US" altLang="en-US" sz="1100" dirty="0"/>
          </a:p>
        </p:txBody>
      </p:sp>
      <p:sp>
        <p:nvSpPr>
          <p:cNvPr id="68" name="TextBox 27"/>
          <p:cNvSpPr txBox="1">
            <a:spLocks noChangeArrowheads="1"/>
          </p:cNvSpPr>
          <p:nvPr/>
        </p:nvSpPr>
        <p:spPr bwMode="auto">
          <a:xfrm>
            <a:off x="7670800" y="2678113"/>
            <a:ext cx="647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EU</a:t>
            </a:r>
          </a:p>
        </p:txBody>
      </p:sp>
      <p:sp>
        <p:nvSpPr>
          <p:cNvPr id="69" name="TextBox 28"/>
          <p:cNvSpPr txBox="1">
            <a:spLocks noChangeArrowheads="1"/>
          </p:cNvSpPr>
          <p:nvPr/>
        </p:nvSpPr>
        <p:spPr bwMode="auto">
          <a:xfrm>
            <a:off x="5043488" y="2654300"/>
            <a:ext cx="13573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err="1" smtClean="0"/>
              <a:t>Việt</a:t>
            </a:r>
            <a:r>
              <a:rPr lang="en-US" altLang="en-US" sz="1800" b="1" dirty="0" smtClean="0"/>
              <a:t> Nam</a:t>
            </a:r>
            <a:endParaRPr lang="en-US" altLang="en-US" sz="1800" b="1" dirty="0"/>
          </a:p>
        </p:txBody>
      </p:sp>
      <p:cxnSp>
        <p:nvCxnSpPr>
          <p:cNvPr id="70" name="Straight Connector 69"/>
          <p:cNvCxnSpPr/>
          <p:nvPr/>
        </p:nvCxnSpPr>
        <p:spPr>
          <a:xfrm>
            <a:off x="3665538" y="2614613"/>
            <a:ext cx="0" cy="2209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2459038" y="2605088"/>
            <a:ext cx="7937" cy="22812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31"/>
          <p:cNvSpPr txBox="1">
            <a:spLocks noChangeArrowheads="1"/>
          </p:cNvSpPr>
          <p:nvPr/>
        </p:nvSpPr>
        <p:spPr bwMode="auto">
          <a:xfrm>
            <a:off x="830263" y="2647950"/>
            <a:ext cx="1027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/>
              <a:t>Brazil</a:t>
            </a:r>
          </a:p>
        </p:txBody>
      </p:sp>
      <p:sp>
        <p:nvSpPr>
          <p:cNvPr id="73" name="TextBox 32"/>
          <p:cNvSpPr txBox="1">
            <a:spLocks noChangeArrowheads="1"/>
          </p:cNvSpPr>
          <p:nvPr/>
        </p:nvSpPr>
        <p:spPr bwMode="auto">
          <a:xfrm>
            <a:off x="2551113" y="2620963"/>
            <a:ext cx="12588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err="1" smtClean="0"/>
              <a:t>Đan</a:t>
            </a:r>
            <a:r>
              <a:rPr lang="en-US" altLang="en-US" sz="1800" b="1" dirty="0" smtClean="0"/>
              <a:t> </a:t>
            </a:r>
            <a:r>
              <a:rPr lang="en-US" altLang="en-US" sz="1800" b="1" dirty="0" err="1" smtClean="0"/>
              <a:t>Mạch</a:t>
            </a:r>
            <a:endParaRPr lang="en-US" altLang="en-US" sz="1800" b="1" dirty="0"/>
          </a:p>
        </p:txBody>
      </p:sp>
      <p:sp>
        <p:nvSpPr>
          <p:cNvPr id="74" name="TextBox 33"/>
          <p:cNvSpPr txBox="1">
            <a:spLocks noChangeArrowheads="1"/>
          </p:cNvSpPr>
          <p:nvPr/>
        </p:nvSpPr>
        <p:spPr bwMode="auto">
          <a:xfrm>
            <a:off x="6019800" y="3048000"/>
            <a:ext cx="121919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100" b="1" dirty="0" err="1" smtClean="0">
                <a:solidFill>
                  <a:srgbClr val="FF0000"/>
                </a:solidFill>
              </a:rPr>
              <a:t>Nhà</a:t>
            </a:r>
            <a:r>
              <a:rPr lang="en-US" altLang="en-US" sz="11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1100" b="1" dirty="0" err="1" smtClean="0">
                <a:solidFill>
                  <a:srgbClr val="FF0000"/>
                </a:solidFill>
              </a:rPr>
              <a:t>máy</a:t>
            </a:r>
            <a:r>
              <a:rPr lang="en-US" altLang="en-US" sz="11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1100" b="1" dirty="0" err="1" smtClean="0">
                <a:solidFill>
                  <a:srgbClr val="FF0000"/>
                </a:solidFill>
              </a:rPr>
              <a:t>của</a:t>
            </a:r>
            <a:r>
              <a:rPr lang="en-US" altLang="en-US" sz="11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1100" b="1" dirty="0" err="1" smtClean="0">
                <a:solidFill>
                  <a:srgbClr val="FF0000"/>
                </a:solidFill>
              </a:rPr>
              <a:t>bạn</a:t>
            </a:r>
            <a:endParaRPr lang="en-US" altLang="en-US" sz="1100" b="1" dirty="0">
              <a:solidFill>
                <a:srgbClr val="FF0000"/>
              </a:solidFill>
            </a:endParaRPr>
          </a:p>
        </p:txBody>
      </p:sp>
      <p:sp>
        <p:nvSpPr>
          <p:cNvPr id="75" name="TextBox 34"/>
          <p:cNvSpPr txBox="1">
            <a:spLocks noChangeArrowheads="1"/>
          </p:cNvSpPr>
          <p:nvPr/>
        </p:nvSpPr>
        <p:spPr bwMode="auto">
          <a:xfrm>
            <a:off x="4495800" y="3043238"/>
            <a:ext cx="144779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100" dirty="0" err="1" smtClean="0"/>
              <a:t>Nhà</a:t>
            </a:r>
            <a:r>
              <a:rPr lang="en-US" altLang="en-US" sz="1100" dirty="0" smtClean="0"/>
              <a:t> </a:t>
            </a:r>
            <a:r>
              <a:rPr lang="en-US" altLang="en-US" sz="1100" dirty="0" err="1" smtClean="0"/>
              <a:t>cung</a:t>
            </a:r>
            <a:r>
              <a:rPr lang="en-US" altLang="en-US" sz="1100" dirty="0" smtClean="0"/>
              <a:t> </a:t>
            </a:r>
            <a:r>
              <a:rPr lang="en-US" altLang="en-US" sz="1100" dirty="0" err="1" smtClean="0"/>
              <a:t>cấp</a:t>
            </a:r>
            <a:r>
              <a:rPr lang="en-US" altLang="en-US" sz="1100" dirty="0" smtClean="0"/>
              <a:t> </a:t>
            </a:r>
            <a:r>
              <a:rPr lang="en-US" altLang="en-US" sz="1100" dirty="0" err="1" smtClean="0"/>
              <a:t>của</a:t>
            </a:r>
            <a:r>
              <a:rPr lang="en-US" altLang="en-US" sz="1100" dirty="0" smtClean="0"/>
              <a:t> </a:t>
            </a:r>
            <a:r>
              <a:rPr lang="en-US" altLang="en-US" sz="1100" dirty="0" err="1" smtClean="0"/>
              <a:t>bạn</a:t>
            </a:r>
            <a:endParaRPr lang="en-US" altLang="en-US" sz="1100" dirty="0"/>
          </a:p>
        </p:txBody>
      </p:sp>
      <p:sp>
        <p:nvSpPr>
          <p:cNvPr id="76" name="Right Arrow 75"/>
          <p:cNvSpPr/>
          <p:nvPr/>
        </p:nvSpPr>
        <p:spPr>
          <a:xfrm>
            <a:off x="1189038" y="3819525"/>
            <a:ext cx="192087" cy="220663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7" name="Right Arrow 76"/>
          <p:cNvSpPr/>
          <p:nvPr/>
        </p:nvSpPr>
        <p:spPr>
          <a:xfrm>
            <a:off x="2357438" y="3781425"/>
            <a:ext cx="193675" cy="219075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8" name="Right Arrow 77"/>
          <p:cNvSpPr/>
          <p:nvPr/>
        </p:nvSpPr>
        <p:spPr>
          <a:xfrm>
            <a:off x="3506788" y="3797300"/>
            <a:ext cx="193675" cy="219075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9" name="Right Arrow 78"/>
          <p:cNvSpPr/>
          <p:nvPr/>
        </p:nvSpPr>
        <p:spPr>
          <a:xfrm>
            <a:off x="5943600" y="3811588"/>
            <a:ext cx="192088" cy="219075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0" name="Right Arrow 79"/>
          <p:cNvSpPr/>
          <p:nvPr/>
        </p:nvSpPr>
        <p:spPr>
          <a:xfrm>
            <a:off x="7362825" y="3848100"/>
            <a:ext cx="193675" cy="220663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1" name="Right Arrow 80"/>
          <p:cNvSpPr/>
          <p:nvPr/>
        </p:nvSpPr>
        <p:spPr>
          <a:xfrm>
            <a:off x="4791075" y="3795713"/>
            <a:ext cx="193675" cy="219075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1475" y="1143000"/>
            <a:ext cx="8839200" cy="381000"/>
          </a:xfrm>
        </p:spPr>
        <p:txBody>
          <a:bodyPr/>
          <a:lstStyle/>
          <a:p>
            <a:r>
              <a:rPr lang="vi-VN" sz="2400" dirty="0"/>
              <a:t>Nhà sản xuất </a:t>
            </a:r>
            <a:r>
              <a:rPr lang="en-US" sz="2400" dirty="0" err="1"/>
              <a:t>bên</a:t>
            </a:r>
            <a:r>
              <a:rPr lang="en-US" sz="2400" dirty="0"/>
              <a:t> </a:t>
            </a:r>
            <a:r>
              <a:rPr lang="en-US" sz="2400" dirty="0" err="1"/>
              <a:t>ngoài</a:t>
            </a:r>
            <a:r>
              <a:rPr lang="vi-VN" sz="2400" dirty="0"/>
              <a:t> EU và quy định về gỗ của EU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5950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013" y="915988"/>
            <a:ext cx="3716337" cy="285115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3888" y="3810000"/>
            <a:ext cx="3684587" cy="288925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928688"/>
            <a:ext cx="3714750" cy="283845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3511550"/>
            <a:ext cx="3714750" cy="3140075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97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78" y="1502068"/>
            <a:ext cx="6422909" cy="48006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 err="1" smtClean="0"/>
              <a:t>Nhà</a:t>
            </a:r>
            <a:r>
              <a:rPr lang="en-US" sz="1800" dirty="0" smtClean="0"/>
              <a:t> </a:t>
            </a:r>
            <a:r>
              <a:rPr lang="en-US" sz="1800" dirty="0" err="1" smtClean="0"/>
              <a:t>sản</a:t>
            </a:r>
            <a:r>
              <a:rPr lang="en-US" sz="1800" dirty="0" smtClean="0"/>
              <a:t> </a:t>
            </a:r>
            <a:r>
              <a:rPr lang="en-US" sz="1800" dirty="0" err="1" smtClean="0"/>
              <a:t>xuất</a:t>
            </a:r>
            <a:r>
              <a:rPr lang="en-US" sz="1800" dirty="0" smtClean="0"/>
              <a:t> lo </a:t>
            </a:r>
            <a:r>
              <a:rPr lang="en-US" sz="1800" dirty="0" err="1" smtClean="0"/>
              <a:t>lắng</a:t>
            </a:r>
            <a:r>
              <a:rPr lang="en-US" sz="1800" dirty="0" smtClean="0"/>
              <a:t> </a:t>
            </a:r>
            <a:r>
              <a:rPr lang="en-US" sz="1800" dirty="0" err="1" smtClean="0"/>
              <a:t>và</a:t>
            </a:r>
            <a:r>
              <a:rPr lang="en-US" sz="1800" dirty="0" smtClean="0"/>
              <a:t> </a:t>
            </a:r>
            <a:r>
              <a:rPr lang="en-US" sz="1800" dirty="0" err="1" smtClean="0"/>
              <a:t>bối</a:t>
            </a:r>
            <a:r>
              <a:rPr lang="en-US" sz="1800" dirty="0" smtClean="0"/>
              <a:t> </a:t>
            </a:r>
            <a:r>
              <a:rPr lang="en-US" sz="1800" dirty="0" err="1" smtClean="0"/>
              <a:t>rối</a:t>
            </a:r>
            <a:r>
              <a:rPr lang="en-US" sz="1800" dirty="0" smtClean="0"/>
              <a:t> </a:t>
            </a:r>
            <a:r>
              <a:rPr lang="en-US" sz="1800" dirty="0" err="1" smtClean="0"/>
              <a:t>vì</a:t>
            </a:r>
            <a:r>
              <a:rPr lang="en-US" sz="1800" dirty="0" smtClean="0"/>
              <a:t> </a:t>
            </a:r>
            <a:r>
              <a:rPr lang="en-US" sz="1800" dirty="0" err="1" smtClean="0"/>
              <a:t>chưa</a:t>
            </a:r>
            <a:r>
              <a:rPr lang="en-US" sz="1800" dirty="0" smtClean="0"/>
              <a:t> </a:t>
            </a:r>
            <a:r>
              <a:rPr lang="en-US" sz="1800" dirty="0" err="1" smtClean="0"/>
              <a:t>hiểu</a:t>
            </a:r>
            <a:r>
              <a:rPr lang="en-US" sz="1800" dirty="0" smtClean="0"/>
              <a:t> </a:t>
            </a:r>
            <a:r>
              <a:rPr lang="en-US" sz="1800" dirty="0" err="1" smtClean="0"/>
              <a:t>rõ</a:t>
            </a:r>
            <a:r>
              <a:rPr lang="en-US" sz="1800" dirty="0" smtClean="0"/>
              <a:t> </a:t>
            </a:r>
            <a:r>
              <a:rPr lang="en-US" sz="1800" dirty="0" err="1" smtClean="0"/>
              <a:t>yêu</a:t>
            </a:r>
            <a:r>
              <a:rPr lang="en-US" sz="1800" dirty="0" smtClean="0"/>
              <a:t> </a:t>
            </a:r>
            <a:r>
              <a:rPr lang="en-US" sz="1800" dirty="0" err="1" smtClean="0"/>
              <a:t>cầu</a:t>
            </a:r>
            <a:r>
              <a:rPr lang="en-US" sz="1800" dirty="0" smtClean="0"/>
              <a:t> </a:t>
            </a:r>
            <a:r>
              <a:rPr lang="en-US" sz="1800" dirty="0" err="1" smtClean="0"/>
              <a:t>và</a:t>
            </a:r>
            <a:r>
              <a:rPr lang="en-US" sz="1800" dirty="0" smtClean="0"/>
              <a:t> </a:t>
            </a:r>
            <a:r>
              <a:rPr lang="en-US" sz="1800" dirty="0" err="1" smtClean="0"/>
              <a:t>quy</a:t>
            </a:r>
            <a:r>
              <a:rPr lang="en-US" sz="1800" dirty="0" smtClean="0"/>
              <a:t> </a:t>
            </a:r>
            <a:r>
              <a:rPr lang="en-US" sz="1800" dirty="0" err="1" smtClean="0"/>
              <a:t>định</a:t>
            </a:r>
            <a:r>
              <a:rPr lang="en-US" sz="1800" dirty="0" smtClean="0"/>
              <a:t> </a:t>
            </a:r>
            <a:r>
              <a:rPr lang="en-US" sz="1800" dirty="0" err="1" smtClean="0"/>
              <a:t>về</a:t>
            </a:r>
            <a:r>
              <a:rPr lang="en-US" sz="1800" dirty="0" smtClean="0"/>
              <a:t> </a:t>
            </a:r>
            <a:r>
              <a:rPr lang="en-US" sz="1800" dirty="0" err="1" smtClean="0"/>
              <a:t>gỗ</a:t>
            </a:r>
            <a:r>
              <a:rPr lang="en-US" sz="1800" dirty="0" smtClean="0"/>
              <a:t> </a:t>
            </a:r>
            <a:r>
              <a:rPr lang="en-US" sz="1800" dirty="0" err="1" smtClean="0"/>
              <a:t>của</a:t>
            </a:r>
            <a:r>
              <a:rPr lang="en-US" sz="1800" dirty="0" smtClean="0"/>
              <a:t> EU.  </a:t>
            </a:r>
            <a:r>
              <a:rPr lang="en-US" sz="1800" dirty="0" err="1" smtClean="0"/>
              <a:t>Nó</a:t>
            </a:r>
            <a:r>
              <a:rPr lang="en-US" sz="1800" dirty="0" smtClean="0"/>
              <a:t> </a:t>
            </a:r>
            <a:r>
              <a:rPr lang="en-US" sz="1800" dirty="0" err="1" smtClean="0"/>
              <a:t>cũng</a:t>
            </a:r>
            <a:r>
              <a:rPr lang="en-US" sz="1800" dirty="0" smtClean="0"/>
              <a:t> </a:t>
            </a:r>
            <a:r>
              <a:rPr lang="en-US" sz="1800" dirty="0" err="1" smtClean="0"/>
              <a:t>chưa</a:t>
            </a:r>
            <a:r>
              <a:rPr lang="en-US" sz="1800" dirty="0" smtClean="0"/>
              <a:t> </a:t>
            </a:r>
            <a:r>
              <a:rPr lang="en-US" sz="1800" dirty="0" err="1" smtClean="0"/>
              <a:t>đưa</a:t>
            </a:r>
            <a:r>
              <a:rPr lang="en-US" sz="1800" dirty="0" smtClean="0"/>
              <a:t> </a:t>
            </a:r>
            <a:r>
              <a:rPr lang="en-US" sz="1800" dirty="0" err="1" smtClean="0"/>
              <a:t>ra</a:t>
            </a:r>
            <a:r>
              <a:rPr lang="en-US" sz="1800" dirty="0" smtClean="0"/>
              <a:t> </a:t>
            </a:r>
            <a:r>
              <a:rPr lang="en-US" sz="1800" dirty="0" err="1" smtClean="0"/>
              <a:t>yêu</a:t>
            </a:r>
            <a:r>
              <a:rPr lang="en-US" sz="1800" dirty="0" smtClean="0"/>
              <a:t> </a:t>
            </a:r>
            <a:r>
              <a:rPr lang="en-US" sz="1800" dirty="0" err="1" smtClean="0"/>
              <a:t>cầu</a:t>
            </a:r>
            <a:r>
              <a:rPr lang="en-US" sz="1800" dirty="0" smtClean="0"/>
              <a:t> </a:t>
            </a:r>
            <a:r>
              <a:rPr lang="en-US" sz="1800" dirty="0" err="1" smtClean="0"/>
              <a:t>cụ</a:t>
            </a:r>
            <a:r>
              <a:rPr lang="en-US" sz="1800" dirty="0" smtClean="0"/>
              <a:t> </a:t>
            </a:r>
            <a:r>
              <a:rPr lang="en-US" sz="1800" dirty="0" err="1" smtClean="0"/>
              <a:t>thể</a:t>
            </a:r>
            <a:r>
              <a:rPr lang="en-US" sz="1800" dirty="0" smtClean="0"/>
              <a:t> , </a:t>
            </a:r>
            <a:r>
              <a:rPr lang="en-US" sz="1800" dirty="0" err="1" smtClean="0"/>
              <a:t>rõ</a:t>
            </a:r>
            <a:r>
              <a:rPr lang="en-US" sz="1800" dirty="0" smtClean="0"/>
              <a:t> </a:t>
            </a:r>
            <a:r>
              <a:rPr lang="en-US" sz="1800" dirty="0" err="1" smtClean="0"/>
              <a:t>ràng</a:t>
            </a:r>
            <a:r>
              <a:rPr lang="en-US" sz="1800" dirty="0" smtClean="0"/>
              <a:t> </a:t>
            </a:r>
            <a:r>
              <a:rPr lang="en-US" sz="1800" dirty="0" err="1" smtClean="0"/>
              <a:t>là</a:t>
            </a:r>
            <a:r>
              <a:rPr lang="en-US" sz="1800" dirty="0" smtClean="0"/>
              <a:t> </a:t>
            </a:r>
            <a:r>
              <a:rPr lang="en-US" sz="1800" dirty="0" err="1" smtClean="0"/>
              <a:t>làm</a:t>
            </a:r>
            <a:r>
              <a:rPr lang="en-US" sz="1800" dirty="0" smtClean="0"/>
              <a:t> </a:t>
            </a:r>
            <a:r>
              <a:rPr lang="en-US" sz="1800" dirty="0" err="1" smtClean="0"/>
              <a:t>gì</a:t>
            </a:r>
            <a:endParaRPr lang="en-US" sz="1800" dirty="0" smtClean="0"/>
          </a:p>
          <a:p>
            <a:r>
              <a:rPr lang="en-US" sz="1800" dirty="0" err="1" smtClean="0"/>
              <a:t>Khách</a:t>
            </a:r>
            <a:r>
              <a:rPr lang="en-US" sz="1800" dirty="0" smtClean="0"/>
              <a:t> </a:t>
            </a:r>
            <a:r>
              <a:rPr lang="en-US" sz="1800" dirty="0" err="1" smtClean="0"/>
              <a:t>hàng</a:t>
            </a:r>
            <a:r>
              <a:rPr lang="en-US" sz="1800" dirty="0" smtClean="0"/>
              <a:t> EU </a:t>
            </a:r>
            <a:r>
              <a:rPr lang="en-US" sz="1800" dirty="0" err="1" smtClean="0"/>
              <a:t>đặt</a:t>
            </a:r>
            <a:r>
              <a:rPr lang="en-US" sz="1800" dirty="0" smtClean="0"/>
              <a:t> </a:t>
            </a:r>
            <a:r>
              <a:rPr lang="en-US" sz="1800" dirty="0" err="1" smtClean="0"/>
              <a:t>ra</a:t>
            </a:r>
            <a:r>
              <a:rPr lang="en-US" sz="1800" dirty="0" smtClean="0"/>
              <a:t> </a:t>
            </a:r>
            <a:r>
              <a:rPr lang="en-US" sz="1800" dirty="0" err="1" smtClean="0"/>
              <a:t>quá</a:t>
            </a:r>
            <a:r>
              <a:rPr lang="en-US" sz="1800" dirty="0" smtClean="0"/>
              <a:t> </a:t>
            </a:r>
            <a:r>
              <a:rPr lang="en-US" sz="1800" dirty="0" err="1" smtClean="0"/>
              <a:t>nhiều</a:t>
            </a:r>
            <a:r>
              <a:rPr lang="en-US" sz="1800" dirty="0" smtClean="0"/>
              <a:t> </a:t>
            </a:r>
            <a:r>
              <a:rPr lang="en-US" sz="1800" dirty="0" err="1" smtClean="0"/>
              <a:t>yêu</a:t>
            </a:r>
            <a:r>
              <a:rPr lang="en-US" sz="1800" dirty="0" smtClean="0"/>
              <a:t> </a:t>
            </a:r>
            <a:r>
              <a:rPr lang="en-US" sz="1800" dirty="0" err="1" smtClean="0"/>
              <a:t>cầu</a:t>
            </a:r>
            <a:r>
              <a:rPr lang="en-US" sz="1800" dirty="0" smtClean="0"/>
              <a:t> </a:t>
            </a:r>
            <a:r>
              <a:rPr lang="en-US" sz="1800" dirty="0" err="1" smtClean="0"/>
              <a:t>bao</a:t>
            </a:r>
            <a:r>
              <a:rPr lang="en-US" sz="1800" dirty="0" smtClean="0"/>
              <a:t> </a:t>
            </a:r>
            <a:r>
              <a:rPr lang="en-US" sz="1800" dirty="0" err="1" smtClean="0"/>
              <a:t>gồm</a:t>
            </a:r>
            <a:r>
              <a:rPr lang="en-US" sz="1800" dirty="0" smtClean="0"/>
              <a:t> </a:t>
            </a:r>
          </a:p>
          <a:p>
            <a:pPr lvl="1"/>
            <a:r>
              <a:rPr lang="en-US" sz="1400" dirty="0" err="1" smtClean="0"/>
              <a:t>Chương</a:t>
            </a:r>
            <a:r>
              <a:rPr lang="en-US" sz="1400" dirty="0" smtClean="0"/>
              <a:t> </a:t>
            </a:r>
            <a:r>
              <a:rPr lang="en-US" sz="1400" dirty="0" err="1" smtClean="0"/>
              <a:t>trình</a:t>
            </a:r>
            <a:r>
              <a:rPr lang="en-US" sz="1400" dirty="0" smtClean="0"/>
              <a:t> </a:t>
            </a:r>
            <a:r>
              <a:rPr lang="en-US" sz="1400" dirty="0" err="1" smtClean="0"/>
              <a:t>đánh</a:t>
            </a:r>
            <a:r>
              <a:rPr lang="en-US" sz="1400" dirty="0" smtClean="0"/>
              <a:t> </a:t>
            </a:r>
            <a:r>
              <a:rPr lang="en-US" sz="1400" dirty="0" err="1" smtClean="0"/>
              <a:t>giá</a:t>
            </a:r>
            <a:r>
              <a:rPr lang="en-US" sz="1400" dirty="0" smtClean="0"/>
              <a:t> </a:t>
            </a:r>
            <a:r>
              <a:rPr lang="en-US" sz="1400" dirty="0" err="1" smtClean="0"/>
              <a:t>nhà</a:t>
            </a:r>
            <a:r>
              <a:rPr lang="en-US" sz="1400" dirty="0" smtClean="0"/>
              <a:t> </a:t>
            </a:r>
            <a:r>
              <a:rPr lang="en-US" sz="1400" dirty="0" err="1" smtClean="0"/>
              <a:t>cung</a:t>
            </a:r>
            <a:r>
              <a:rPr lang="en-US" sz="1400" dirty="0" smtClean="0"/>
              <a:t> </a:t>
            </a:r>
            <a:r>
              <a:rPr lang="en-US" sz="1400" dirty="0" err="1" smtClean="0"/>
              <a:t>cấp</a:t>
            </a:r>
            <a:r>
              <a:rPr lang="en-US" sz="1400" dirty="0" smtClean="0"/>
              <a:t> “</a:t>
            </a:r>
            <a:r>
              <a:rPr lang="en-US" sz="1400" dirty="0" err="1" smtClean="0"/>
              <a:t>quá</a:t>
            </a:r>
            <a:r>
              <a:rPr lang="en-US" sz="1400" dirty="0" smtClean="0"/>
              <a:t> an </a:t>
            </a:r>
            <a:r>
              <a:rPr lang="en-US" sz="1400" dirty="0" err="1" smtClean="0"/>
              <a:t>toàn</a:t>
            </a:r>
            <a:r>
              <a:rPr lang="en-US" sz="1400" dirty="0" smtClean="0"/>
              <a:t>” </a:t>
            </a:r>
            <a:r>
              <a:rPr lang="en-US" sz="1400" dirty="0" err="1" smtClean="0"/>
              <a:t>và</a:t>
            </a:r>
            <a:r>
              <a:rPr lang="en-US" sz="1400" dirty="0" smtClean="0"/>
              <a:t> </a:t>
            </a:r>
            <a:r>
              <a:rPr lang="en-US" sz="1400" dirty="0" err="1" smtClean="0"/>
              <a:t>yêu</a:t>
            </a:r>
            <a:r>
              <a:rPr lang="en-US" sz="1400" dirty="0" smtClean="0"/>
              <a:t> </a:t>
            </a:r>
            <a:r>
              <a:rPr lang="en-US" sz="1400" dirty="0" err="1" smtClean="0"/>
              <a:t>cầu</a:t>
            </a:r>
            <a:r>
              <a:rPr lang="en-US" sz="1400" dirty="0" smtClean="0"/>
              <a:t> “</a:t>
            </a:r>
            <a:r>
              <a:rPr lang="en-US" sz="1400" dirty="0" err="1" smtClean="0"/>
              <a:t>quá</a:t>
            </a:r>
            <a:r>
              <a:rPr lang="en-US" sz="1400" dirty="0" smtClean="0"/>
              <a:t> </a:t>
            </a:r>
            <a:r>
              <a:rPr lang="en-US" sz="1400" dirty="0" err="1" smtClean="0"/>
              <a:t>nhiều</a:t>
            </a:r>
            <a:r>
              <a:rPr lang="en-US" sz="1400" dirty="0" smtClean="0"/>
              <a:t> </a:t>
            </a:r>
            <a:r>
              <a:rPr lang="en-US" sz="1400" dirty="0" err="1" smtClean="0"/>
              <a:t>thông</a:t>
            </a:r>
            <a:r>
              <a:rPr lang="en-US" sz="1400" dirty="0" smtClean="0"/>
              <a:t> tin” </a:t>
            </a:r>
            <a:r>
              <a:rPr lang="en-US" sz="1400" dirty="0" err="1" smtClean="0"/>
              <a:t>như</a:t>
            </a:r>
            <a:r>
              <a:rPr lang="en-US" sz="1400" dirty="0" smtClean="0"/>
              <a:t>  </a:t>
            </a:r>
            <a:r>
              <a:rPr lang="en-US" sz="1400" dirty="0" err="1" smtClean="0"/>
              <a:t>tổng</a:t>
            </a:r>
            <a:r>
              <a:rPr lang="en-US" sz="1400" dirty="0" smtClean="0"/>
              <a:t> </a:t>
            </a:r>
            <a:r>
              <a:rPr lang="en-US" sz="1400" dirty="0" err="1" smtClean="0"/>
              <a:t>hợp</a:t>
            </a:r>
            <a:r>
              <a:rPr lang="en-US" sz="1400" dirty="0" smtClean="0"/>
              <a:t> </a:t>
            </a:r>
            <a:r>
              <a:rPr lang="en-US" sz="1400" dirty="0" err="1" smtClean="0"/>
              <a:t>lưu</a:t>
            </a:r>
            <a:r>
              <a:rPr lang="en-US" sz="1400" dirty="0" smtClean="0"/>
              <a:t> </a:t>
            </a:r>
            <a:r>
              <a:rPr lang="en-US" sz="1400" dirty="0" err="1" smtClean="0"/>
              <a:t>trữ</a:t>
            </a:r>
            <a:r>
              <a:rPr lang="en-US" sz="1400" dirty="0" smtClean="0"/>
              <a:t> </a:t>
            </a:r>
            <a:r>
              <a:rPr lang="en-US" sz="1400" dirty="0" err="1" smtClean="0"/>
              <a:t>thông</a:t>
            </a:r>
            <a:r>
              <a:rPr lang="en-US" sz="1400" dirty="0" smtClean="0"/>
              <a:t> tin, </a:t>
            </a:r>
            <a:r>
              <a:rPr lang="en-US" sz="1400" dirty="0" err="1" smtClean="0"/>
              <a:t>định</a:t>
            </a:r>
            <a:r>
              <a:rPr lang="en-US" sz="1400" dirty="0" smtClean="0"/>
              <a:t> </a:t>
            </a:r>
            <a:r>
              <a:rPr lang="en-US" sz="1400" dirty="0" err="1" smtClean="0"/>
              <a:t>kỳ</a:t>
            </a:r>
            <a:r>
              <a:rPr lang="en-US" sz="1400" dirty="0" smtClean="0"/>
              <a:t> </a:t>
            </a:r>
            <a:r>
              <a:rPr lang="en-US" sz="1400" dirty="0" err="1" smtClean="0"/>
              <a:t>kê</a:t>
            </a:r>
            <a:r>
              <a:rPr lang="en-US" sz="1400" dirty="0" smtClean="0"/>
              <a:t> </a:t>
            </a:r>
            <a:r>
              <a:rPr lang="en-US" sz="1400" dirty="0" err="1" smtClean="0"/>
              <a:t>khai</a:t>
            </a:r>
            <a:r>
              <a:rPr lang="en-US" sz="1400" dirty="0" smtClean="0"/>
              <a:t>/ </a:t>
            </a:r>
            <a:r>
              <a:rPr lang="en-US" sz="1400" dirty="0" err="1" smtClean="0"/>
              <a:t>báo</a:t>
            </a:r>
            <a:r>
              <a:rPr lang="en-US" sz="1400" dirty="0" smtClean="0"/>
              <a:t> </a:t>
            </a:r>
            <a:r>
              <a:rPr lang="en-US" sz="1400" dirty="0" err="1" smtClean="0"/>
              <a:t>cáo</a:t>
            </a:r>
            <a:r>
              <a:rPr lang="en-US" sz="1400" dirty="0" smtClean="0"/>
              <a:t> </a:t>
            </a:r>
            <a:r>
              <a:rPr lang="en-US" sz="1400" dirty="0" err="1" smtClean="0"/>
              <a:t>nhiều</a:t>
            </a:r>
            <a:r>
              <a:rPr lang="en-US" sz="1400" dirty="0" smtClean="0"/>
              <a:t> </a:t>
            </a:r>
            <a:r>
              <a:rPr lang="en-US" sz="1400" dirty="0" err="1" smtClean="0"/>
              <a:t>lần</a:t>
            </a:r>
            <a:r>
              <a:rPr lang="en-US" sz="1400" dirty="0" smtClean="0"/>
              <a:t> </a:t>
            </a:r>
            <a:r>
              <a:rPr lang="en-US" sz="1400" dirty="0" err="1" smtClean="0"/>
              <a:t>trong</a:t>
            </a:r>
            <a:r>
              <a:rPr lang="en-US" sz="1400" dirty="0" smtClean="0"/>
              <a:t>  </a:t>
            </a:r>
            <a:r>
              <a:rPr lang="en-US" sz="1400" dirty="0" err="1" smtClean="0"/>
              <a:t>mùa</a:t>
            </a:r>
            <a:r>
              <a:rPr lang="en-US" sz="1400" dirty="0" smtClean="0"/>
              <a:t> </a:t>
            </a:r>
            <a:r>
              <a:rPr lang="en-US" sz="1400" dirty="0" err="1" smtClean="0"/>
              <a:t>hàng</a:t>
            </a:r>
            <a:r>
              <a:rPr lang="en-US" sz="1400" dirty="0" smtClean="0"/>
              <a:t> </a:t>
            </a:r>
          </a:p>
          <a:p>
            <a:pPr lvl="1"/>
            <a:r>
              <a:rPr lang="en-US" sz="1400" dirty="0" err="1" smtClean="0"/>
              <a:t>Nhiều</a:t>
            </a:r>
            <a:r>
              <a:rPr lang="en-US" sz="1400" dirty="0" smtClean="0"/>
              <a:t>  </a:t>
            </a:r>
            <a:r>
              <a:rPr lang="en-US" sz="1400" dirty="0" err="1" smtClean="0"/>
              <a:t>mức</a:t>
            </a:r>
            <a:r>
              <a:rPr lang="en-US" sz="1400" dirty="0" smtClean="0"/>
              <a:t> </a:t>
            </a:r>
            <a:r>
              <a:rPr lang="en-US" sz="1400" dirty="0" err="1" smtClean="0"/>
              <a:t>độ</a:t>
            </a:r>
            <a:r>
              <a:rPr lang="en-US" sz="1400" dirty="0" smtClean="0"/>
              <a:t> </a:t>
            </a:r>
            <a:r>
              <a:rPr lang="en-US" sz="1400" dirty="0" err="1" smtClean="0"/>
              <a:t>phức</a:t>
            </a:r>
            <a:r>
              <a:rPr lang="en-US" sz="1400" dirty="0" smtClean="0"/>
              <a:t> </a:t>
            </a:r>
            <a:r>
              <a:rPr lang="en-US" sz="1400" dirty="0" err="1" smtClean="0"/>
              <a:t>tạp</a:t>
            </a:r>
            <a:r>
              <a:rPr lang="en-US" sz="1400" dirty="0" smtClean="0"/>
              <a:t> </a:t>
            </a:r>
            <a:r>
              <a:rPr lang="en-US" sz="1400" dirty="0" err="1" smtClean="0"/>
              <a:t>khác</a:t>
            </a:r>
            <a:r>
              <a:rPr lang="en-US" sz="1400" dirty="0" smtClean="0"/>
              <a:t> </a:t>
            </a:r>
            <a:r>
              <a:rPr lang="en-US" sz="1400" dirty="0" err="1" smtClean="0"/>
              <a:t>nhau</a:t>
            </a:r>
            <a:r>
              <a:rPr lang="en-US" sz="1400" dirty="0" smtClean="0"/>
              <a:t> </a:t>
            </a:r>
            <a:r>
              <a:rPr lang="en-US" sz="1400" dirty="0" err="1" smtClean="0"/>
              <a:t>và</a:t>
            </a:r>
            <a:r>
              <a:rPr lang="en-US" sz="1400" dirty="0" smtClean="0"/>
              <a:t> </a:t>
            </a:r>
            <a:r>
              <a:rPr lang="en-US" sz="1400" dirty="0" err="1" smtClean="0"/>
              <a:t>mẫu</a:t>
            </a:r>
            <a:r>
              <a:rPr lang="en-US" sz="1400" dirty="0" smtClean="0"/>
              <a:t> </a:t>
            </a:r>
            <a:r>
              <a:rPr lang="en-US" sz="1400" dirty="0" err="1" smtClean="0"/>
              <a:t>biểu</a:t>
            </a:r>
            <a:r>
              <a:rPr lang="en-US" sz="1400" dirty="0" smtClean="0"/>
              <a:t> </a:t>
            </a:r>
            <a:r>
              <a:rPr lang="en-US" sz="1400" dirty="0" err="1" smtClean="0"/>
              <a:t>báo</a:t>
            </a:r>
            <a:r>
              <a:rPr lang="en-US" sz="1400" dirty="0" smtClean="0"/>
              <a:t> </a:t>
            </a:r>
            <a:r>
              <a:rPr lang="en-US" sz="1400" dirty="0" err="1" smtClean="0"/>
              <a:t>cáo</a:t>
            </a:r>
            <a:r>
              <a:rPr lang="en-US" sz="1400" dirty="0" smtClean="0"/>
              <a:t> </a:t>
            </a:r>
            <a:r>
              <a:rPr lang="en-US" sz="1400" dirty="0" err="1" smtClean="0"/>
              <a:t>khác</a:t>
            </a:r>
            <a:r>
              <a:rPr lang="en-US" sz="1400" dirty="0" smtClean="0"/>
              <a:t> </a:t>
            </a:r>
            <a:r>
              <a:rPr lang="en-US" sz="1400" dirty="0" err="1" smtClean="0"/>
              <a:t>nhau</a:t>
            </a:r>
            <a:endParaRPr lang="en-US" sz="1400" dirty="0" smtClean="0"/>
          </a:p>
          <a:p>
            <a:pPr lvl="1"/>
            <a:r>
              <a:rPr lang="en-US" sz="1400" dirty="0" err="1" smtClean="0"/>
              <a:t>Sử</a:t>
            </a:r>
            <a:r>
              <a:rPr lang="en-US" sz="1400" dirty="0" smtClean="0"/>
              <a:t> </a:t>
            </a:r>
            <a:r>
              <a:rPr lang="en-US" sz="1400" dirty="0" err="1" smtClean="0"/>
              <a:t>dụng</a:t>
            </a:r>
            <a:r>
              <a:rPr lang="en-US" sz="1400" dirty="0" smtClean="0"/>
              <a:t> </a:t>
            </a:r>
            <a:r>
              <a:rPr lang="en-US" sz="1400" dirty="0" err="1" smtClean="0"/>
              <a:t>dịch</a:t>
            </a:r>
            <a:r>
              <a:rPr lang="en-US" sz="1400" dirty="0" smtClean="0"/>
              <a:t> </a:t>
            </a:r>
            <a:r>
              <a:rPr lang="en-US" sz="1400" dirty="0" err="1" smtClean="0"/>
              <a:t>vụ</a:t>
            </a:r>
            <a:r>
              <a:rPr lang="en-US" sz="1400" dirty="0" smtClean="0"/>
              <a:t> </a:t>
            </a:r>
            <a:r>
              <a:rPr lang="en-US" sz="1400" dirty="0" err="1" smtClean="0"/>
              <a:t>đánh</a:t>
            </a:r>
            <a:r>
              <a:rPr lang="en-US" sz="1400" dirty="0" smtClean="0"/>
              <a:t> </a:t>
            </a:r>
            <a:r>
              <a:rPr lang="en-US" sz="1400" dirty="0" err="1" smtClean="0"/>
              <a:t>giá</a:t>
            </a:r>
            <a:r>
              <a:rPr lang="en-US" sz="1400" dirty="0" smtClean="0"/>
              <a:t>, </a:t>
            </a:r>
            <a:r>
              <a:rPr lang="en-US" sz="1400" dirty="0" err="1" smtClean="0"/>
              <a:t>xác</a:t>
            </a:r>
            <a:r>
              <a:rPr lang="en-US" sz="1400" dirty="0" smtClean="0"/>
              <a:t> minh </a:t>
            </a:r>
            <a:r>
              <a:rPr lang="en-US" sz="1400" dirty="0" err="1" smtClean="0"/>
              <a:t>bên</a:t>
            </a:r>
            <a:r>
              <a:rPr lang="en-US" sz="1400" dirty="0" smtClean="0"/>
              <a:t> </a:t>
            </a:r>
            <a:r>
              <a:rPr lang="en-US" sz="1400" dirty="0" err="1" smtClean="0"/>
              <a:t>thứ</a:t>
            </a:r>
            <a:r>
              <a:rPr lang="en-US" sz="1400" dirty="0" smtClean="0"/>
              <a:t> 2, </a:t>
            </a:r>
            <a:r>
              <a:rPr lang="en-US" sz="1400" dirty="0" err="1" smtClean="0"/>
              <a:t>bên</a:t>
            </a:r>
            <a:r>
              <a:rPr lang="en-US" sz="1400" dirty="0" smtClean="0"/>
              <a:t> </a:t>
            </a:r>
            <a:r>
              <a:rPr lang="en-US" sz="1400" dirty="0" err="1" smtClean="0"/>
              <a:t>thứ</a:t>
            </a:r>
            <a:r>
              <a:rPr lang="en-US" sz="1400" dirty="0" smtClean="0"/>
              <a:t> 3</a:t>
            </a:r>
          </a:p>
          <a:p>
            <a:pPr lvl="1"/>
            <a:r>
              <a:rPr lang="en-US" sz="1400" dirty="0" err="1" smtClean="0"/>
              <a:t>Sử</a:t>
            </a:r>
            <a:r>
              <a:rPr lang="en-US" sz="1400" dirty="0" smtClean="0"/>
              <a:t> </a:t>
            </a:r>
            <a:r>
              <a:rPr lang="en-US" sz="1400" dirty="0" err="1" smtClean="0"/>
              <a:t>dụng</a:t>
            </a:r>
            <a:r>
              <a:rPr lang="en-US" sz="1400" dirty="0" smtClean="0"/>
              <a:t> </a:t>
            </a:r>
            <a:r>
              <a:rPr lang="en-US" sz="1400" dirty="0" err="1" smtClean="0"/>
              <a:t>dịch</a:t>
            </a:r>
            <a:r>
              <a:rPr lang="en-US" sz="1400" dirty="0" smtClean="0"/>
              <a:t> </a:t>
            </a:r>
            <a:r>
              <a:rPr lang="en-US" sz="1400" dirty="0" err="1" smtClean="0"/>
              <a:t>vụ</a:t>
            </a:r>
            <a:r>
              <a:rPr lang="en-US" sz="1400" dirty="0" smtClean="0"/>
              <a:t> </a:t>
            </a:r>
            <a:r>
              <a:rPr lang="en-US" sz="1400" dirty="0" err="1" smtClean="0"/>
              <a:t>quản</a:t>
            </a:r>
            <a:r>
              <a:rPr lang="en-US" sz="1400" dirty="0" smtClean="0"/>
              <a:t> </a:t>
            </a:r>
            <a:r>
              <a:rPr lang="en-US" sz="1400" dirty="0" err="1" smtClean="0"/>
              <a:t>lý</a:t>
            </a:r>
            <a:r>
              <a:rPr lang="en-US" sz="1400" dirty="0" smtClean="0"/>
              <a:t> </a:t>
            </a:r>
            <a:r>
              <a:rPr lang="en-US" sz="1400" dirty="0" err="1" smtClean="0"/>
              <a:t>dữ</a:t>
            </a:r>
            <a:r>
              <a:rPr lang="en-US" sz="1400" dirty="0" smtClean="0"/>
              <a:t> </a:t>
            </a:r>
            <a:r>
              <a:rPr lang="en-US" sz="1400" dirty="0" err="1" smtClean="0"/>
              <a:t>liệu</a:t>
            </a:r>
            <a:r>
              <a:rPr lang="en-US" sz="1400" dirty="0" smtClean="0"/>
              <a:t> </a:t>
            </a:r>
            <a:r>
              <a:rPr lang="en-US" sz="1400" dirty="0" err="1" smtClean="0"/>
              <a:t>sản</a:t>
            </a:r>
            <a:r>
              <a:rPr lang="en-US" sz="1400" dirty="0" smtClean="0"/>
              <a:t> </a:t>
            </a:r>
            <a:r>
              <a:rPr lang="en-US" sz="1400" dirty="0" err="1" smtClean="0"/>
              <a:t>xuất</a:t>
            </a:r>
            <a:r>
              <a:rPr lang="en-US" sz="1400" dirty="0" smtClean="0"/>
              <a:t> </a:t>
            </a:r>
            <a:r>
              <a:rPr lang="en-US" sz="1400" dirty="0" err="1" smtClean="0"/>
              <a:t>xuất</a:t>
            </a:r>
            <a:r>
              <a:rPr lang="en-US" sz="1400" dirty="0" smtClean="0"/>
              <a:t> </a:t>
            </a:r>
            <a:r>
              <a:rPr lang="en-US" sz="1400" dirty="0" err="1" smtClean="0"/>
              <a:t>hàng</a:t>
            </a:r>
            <a:r>
              <a:rPr lang="en-US" sz="1400" dirty="0" smtClean="0"/>
              <a:t> </a:t>
            </a:r>
            <a:r>
              <a:rPr lang="en-US" sz="1400" dirty="0" err="1" smtClean="0"/>
              <a:t>bên</a:t>
            </a:r>
            <a:r>
              <a:rPr lang="en-US" sz="1400" dirty="0" smtClean="0"/>
              <a:t> </a:t>
            </a:r>
            <a:r>
              <a:rPr lang="en-US" sz="1400" dirty="0" err="1" smtClean="0"/>
              <a:t>thứ</a:t>
            </a:r>
            <a:r>
              <a:rPr lang="en-US" sz="1400" dirty="0" smtClean="0"/>
              <a:t> 3</a:t>
            </a:r>
          </a:p>
          <a:p>
            <a:r>
              <a:rPr lang="en-US" sz="1800" dirty="0" err="1" smtClean="0"/>
              <a:t>Gia</a:t>
            </a:r>
            <a:r>
              <a:rPr lang="en-US" sz="1800" dirty="0" smtClean="0"/>
              <a:t> </a:t>
            </a:r>
            <a:r>
              <a:rPr lang="en-US" sz="1800" dirty="0" err="1" smtClean="0"/>
              <a:t>tăng</a:t>
            </a:r>
            <a:r>
              <a:rPr lang="en-US" sz="1800" dirty="0" smtClean="0"/>
              <a:t> lo </a:t>
            </a:r>
            <a:r>
              <a:rPr lang="en-US" sz="1800" dirty="0" err="1" smtClean="0"/>
              <a:t>lắng</a:t>
            </a:r>
            <a:r>
              <a:rPr lang="en-US" sz="1800" dirty="0" smtClean="0"/>
              <a:t> </a:t>
            </a:r>
            <a:r>
              <a:rPr lang="en-US" sz="1800" dirty="0" err="1" smtClean="0"/>
              <a:t>và</a:t>
            </a:r>
            <a:r>
              <a:rPr lang="en-US" sz="1800" dirty="0" smtClean="0"/>
              <a:t> </a:t>
            </a:r>
            <a:r>
              <a:rPr lang="en-US" sz="1800" dirty="0" err="1" smtClean="0"/>
              <a:t>bối</a:t>
            </a:r>
            <a:r>
              <a:rPr lang="en-US" sz="1800" dirty="0" smtClean="0"/>
              <a:t> </a:t>
            </a:r>
            <a:r>
              <a:rPr lang="en-US" sz="1800" dirty="0" err="1" smtClean="0"/>
              <a:t>rối</a:t>
            </a:r>
            <a:r>
              <a:rPr lang="en-US" sz="1800" dirty="0" smtClean="0"/>
              <a:t> </a:t>
            </a:r>
            <a:r>
              <a:rPr lang="en-US" sz="1800" dirty="0" err="1" smtClean="0"/>
              <a:t>vì</a:t>
            </a:r>
            <a:r>
              <a:rPr lang="en-US" sz="1800" dirty="0" smtClean="0"/>
              <a:t> chi </a:t>
            </a:r>
            <a:r>
              <a:rPr lang="en-US" sz="1800" dirty="0" err="1" smtClean="0"/>
              <a:t>phí</a:t>
            </a:r>
            <a:r>
              <a:rPr lang="en-US" sz="1800" dirty="0" smtClean="0"/>
              <a:t> </a:t>
            </a:r>
            <a:r>
              <a:rPr lang="en-US" sz="1800" dirty="0" err="1" smtClean="0"/>
              <a:t>quản</a:t>
            </a:r>
            <a:r>
              <a:rPr lang="en-US" sz="1800" dirty="0" smtClean="0"/>
              <a:t> </a:t>
            </a:r>
            <a:r>
              <a:rPr lang="en-US" sz="1800" dirty="0" err="1" smtClean="0"/>
              <a:t>lý</a:t>
            </a:r>
            <a:r>
              <a:rPr lang="en-US" sz="1800" dirty="0" smtClean="0"/>
              <a:t> </a:t>
            </a:r>
            <a:r>
              <a:rPr lang="en-US" sz="1800" dirty="0" err="1" smtClean="0"/>
              <a:t>tăng</a:t>
            </a:r>
            <a:r>
              <a:rPr lang="en-US" sz="1800" dirty="0" smtClean="0"/>
              <a:t>, </a:t>
            </a:r>
            <a:r>
              <a:rPr lang="en-US" sz="1800" dirty="0" err="1" smtClean="0"/>
              <a:t>mất</a:t>
            </a:r>
            <a:r>
              <a:rPr lang="en-US" sz="1800" dirty="0" smtClean="0"/>
              <a:t> </a:t>
            </a:r>
            <a:r>
              <a:rPr lang="en-US" sz="1800" dirty="0" err="1" smtClean="0"/>
              <a:t>thời</a:t>
            </a:r>
            <a:r>
              <a:rPr lang="en-US" sz="1800" dirty="0" smtClean="0"/>
              <a:t> </a:t>
            </a:r>
            <a:r>
              <a:rPr lang="en-US" sz="1800" dirty="0" err="1" smtClean="0"/>
              <a:t>gian</a:t>
            </a:r>
            <a:r>
              <a:rPr lang="en-US" sz="1800" dirty="0" smtClean="0"/>
              <a:t>, </a:t>
            </a:r>
            <a:r>
              <a:rPr lang="en-US" sz="1800" dirty="0" err="1" smtClean="0"/>
              <a:t>mù</a:t>
            </a:r>
            <a:r>
              <a:rPr lang="en-US" sz="1800" dirty="0" smtClean="0"/>
              <a:t> </a:t>
            </a:r>
            <a:r>
              <a:rPr lang="en-US" sz="1800" dirty="0" err="1" smtClean="0"/>
              <a:t>mờ</a:t>
            </a:r>
            <a:r>
              <a:rPr lang="en-US" sz="1800" dirty="0" smtClean="0"/>
              <a:t> </a:t>
            </a:r>
            <a:r>
              <a:rPr lang="en-US" sz="1800" dirty="0" err="1" smtClean="0"/>
              <a:t>hơn</a:t>
            </a:r>
            <a:r>
              <a:rPr lang="en-US" sz="1800" dirty="0" smtClean="0"/>
              <a:t> </a:t>
            </a:r>
            <a:r>
              <a:rPr lang="en-US" sz="1800" dirty="0" err="1" smtClean="0"/>
              <a:t>vì</a:t>
            </a:r>
            <a:r>
              <a:rPr lang="en-US" sz="1800" dirty="0" smtClean="0"/>
              <a:t> </a:t>
            </a:r>
            <a:r>
              <a:rPr lang="en-US" sz="1800" dirty="0" err="1" smtClean="0"/>
              <a:t>người</a:t>
            </a:r>
            <a:r>
              <a:rPr lang="en-US" sz="1800" dirty="0" smtClean="0"/>
              <a:t> </a:t>
            </a:r>
            <a:r>
              <a:rPr lang="en-US" sz="1800" dirty="0" err="1" smtClean="0"/>
              <a:t>nói</a:t>
            </a:r>
            <a:r>
              <a:rPr lang="en-US" sz="1800" dirty="0" smtClean="0"/>
              <a:t> “</a:t>
            </a:r>
            <a:r>
              <a:rPr lang="en-US" sz="1800" dirty="0" err="1" smtClean="0"/>
              <a:t>đạt</a:t>
            </a:r>
            <a:r>
              <a:rPr lang="en-US" sz="1800" dirty="0" smtClean="0"/>
              <a:t>” </a:t>
            </a:r>
            <a:r>
              <a:rPr lang="en-US" sz="1800" dirty="0" err="1" smtClean="0"/>
              <a:t>người</a:t>
            </a:r>
            <a:r>
              <a:rPr lang="en-US" sz="1800" dirty="0" smtClean="0"/>
              <a:t> </a:t>
            </a:r>
            <a:r>
              <a:rPr lang="en-US" sz="1800" dirty="0" err="1" smtClean="0"/>
              <a:t>khác</a:t>
            </a:r>
            <a:r>
              <a:rPr lang="en-US" sz="1800" dirty="0" smtClean="0"/>
              <a:t> </a:t>
            </a:r>
            <a:r>
              <a:rPr lang="en-US" sz="1800" dirty="0" err="1" smtClean="0"/>
              <a:t>nói</a:t>
            </a:r>
            <a:r>
              <a:rPr lang="en-US" sz="1800" dirty="0" smtClean="0"/>
              <a:t> “</a:t>
            </a:r>
            <a:r>
              <a:rPr lang="en-US" sz="1800" dirty="0" err="1" smtClean="0"/>
              <a:t>không</a:t>
            </a:r>
            <a:r>
              <a:rPr lang="en-US" sz="1800" dirty="0" smtClean="0"/>
              <a:t> </a:t>
            </a:r>
            <a:r>
              <a:rPr lang="en-US" sz="1800" dirty="0" err="1" smtClean="0"/>
              <a:t>đạt</a:t>
            </a:r>
            <a:r>
              <a:rPr lang="en-US" sz="1800" dirty="0" smtClean="0"/>
              <a:t>”</a:t>
            </a:r>
          </a:p>
          <a:p>
            <a:r>
              <a:rPr lang="en-US" sz="1800" dirty="0" err="1" smtClean="0"/>
              <a:t>Làm</a:t>
            </a:r>
            <a:r>
              <a:rPr lang="en-US" sz="1800" dirty="0" smtClean="0"/>
              <a:t> </a:t>
            </a:r>
            <a:r>
              <a:rPr lang="en-US" sz="1800" dirty="0" err="1" smtClean="0"/>
              <a:t>gia</a:t>
            </a:r>
            <a:r>
              <a:rPr lang="en-US" sz="1800" dirty="0" smtClean="0"/>
              <a:t> </a:t>
            </a:r>
            <a:r>
              <a:rPr lang="en-US" sz="1800" dirty="0" err="1" smtClean="0"/>
              <a:t>tăng</a:t>
            </a:r>
            <a:r>
              <a:rPr lang="en-US" sz="1800" dirty="0" smtClean="0"/>
              <a:t> </a:t>
            </a:r>
            <a:r>
              <a:rPr lang="en-US" sz="1800" dirty="0" err="1" smtClean="0"/>
              <a:t>các</a:t>
            </a:r>
            <a:r>
              <a:rPr lang="en-US" sz="1800" dirty="0" smtClean="0"/>
              <a:t> </a:t>
            </a:r>
            <a:r>
              <a:rPr lang="en-US" sz="1800" dirty="0" err="1" smtClean="0"/>
              <a:t>hình</a:t>
            </a:r>
            <a:r>
              <a:rPr lang="en-US" sz="1800" dirty="0" smtClean="0"/>
              <a:t> </a:t>
            </a:r>
            <a:r>
              <a:rPr lang="en-US" sz="1800" dirty="0" err="1" smtClean="0"/>
              <a:t>thức</a:t>
            </a:r>
            <a:r>
              <a:rPr lang="en-US" sz="1800" dirty="0" smtClean="0"/>
              <a:t> , </a:t>
            </a:r>
            <a:r>
              <a:rPr lang="en-US" sz="1800" dirty="0" err="1" smtClean="0"/>
              <a:t>đối</a:t>
            </a:r>
            <a:r>
              <a:rPr lang="en-US" sz="1800" dirty="0" smtClean="0"/>
              <a:t> </a:t>
            </a:r>
            <a:r>
              <a:rPr lang="en-US" sz="1800" dirty="0" err="1" smtClean="0"/>
              <a:t>sách</a:t>
            </a:r>
            <a:r>
              <a:rPr lang="en-US" sz="1800" dirty="0" smtClean="0"/>
              <a:t> </a:t>
            </a:r>
            <a:r>
              <a:rPr lang="en-US" sz="1800" dirty="0" err="1" smtClean="0"/>
              <a:t>dùng</a:t>
            </a:r>
            <a:r>
              <a:rPr lang="en-US" sz="1800" dirty="0" smtClean="0"/>
              <a:t> </a:t>
            </a:r>
            <a:r>
              <a:rPr lang="en-US" sz="1800" dirty="0" err="1" smtClean="0"/>
              <a:t>đối</a:t>
            </a:r>
            <a:r>
              <a:rPr lang="en-US" sz="1800" dirty="0" smtClean="0"/>
              <a:t> </a:t>
            </a:r>
            <a:r>
              <a:rPr lang="en-US" sz="1800" dirty="0" err="1" smtClean="0"/>
              <a:t>phó</a:t>
            </a:r>
            <a:endParaRPr lang="en-US" sz="1800" dirty="0" smtClean="0"/>
          </a:p>
          <a:p>
            <a:r>
              <a:rPr lang="en-US" sz="1800" dirty="0" err="1" smtClean="0"/>
              <a:t>Nhiều</a:t>
            </a:r>
            <a:r>
              <a:rPr lang="en-US" sz="1800" dirty="0" smtClean="0"/>
              <a:t> </a:t>
            </a:r>
            <a:r>
              <a:rPr lang="en-US" sz="1800" dirty="0" err="1" smtClean="0"/>
              <a:t>điều</a:t>
            </a:r>
            <a:r>
              <a:rPr lang="en-US" sz="1800" dirty="0" smtClean="0"/>
              <a:t> </a:t>
            </a:r>
            <a:r>
              <a:rPr lang="en-US" sz="1800" dirty="0" err="1" smtClean="0"/>
              <a:t>khoản</a:t>
            </a:r>
            <a:r>
              <a:rPr lang="en-US" sz="1800" dirty="0" smtClean="0"/>
              <a:t> </a:t>
            </a:r>
            <a:r>
              <a:rPr lang="en-US" sz="1800" dirty="0" err="1" smtClean="0"/>
              <a:t>phạt</a:t>
            </a:r>
            <a:r>
              <a:rPr lang="en-US" sz="1800" dirty="0" smtClean="0"/>
              <a:t> </a:t>
            </a:r>
            <a:r>
              <a:rPr lang="en-US" sz="1800" dirty="0" err="1" smtClean="0"/>
              <a:t>mới</a:t>
            </a:r>
            <a:r>
              <a:rPr lang="en-US" sz="1800" dirty="0" smtClean="0"/>
              <a:t> </a:t>
            </a:r>
            <a:r>
              <a:rPr lang="en-US" sz="1800" dirty="0" err="1" smtClean="0"/>
              <a:t>trong</a:t>
            </a:r>
            <a:r>
              <a:rPr lang="en-US" sz="1800" dirty="0" smtClean="0"/>
              <a:t> </a:t>
            </a:r>
            <a:r>
              <a:rPr lang="en-US" sz="1800" dirty="0" err="1" smtClean="0"/>
              <a:t>hợp</a:t>
            </a:r>
            <a:r>
              <a:rPr lang="en-US" sz="1800" dirty="0" smtClean="0"/>
              <a:t> </a:t>
            </a:r>
            <a:r>
              <a:rPr lang="en-US" sz="1800" dirty="0" err="1" smtClean="0"/>
              <a:t>đồng</a:t>
            </a:r>
            <a:r>
              <a:rPr lang="en-US" sz="1800" dirty="0" smtClean="0"/>
              <a:t> </a:t>
            </a:r>
            <a:r>
              <a:rPr lang="en-US" sz="1800" dirty="0" err="1" smtClean="0"/>
              <a:t>làm</a:t>
            </a:r>
            <a:r>
              <a:rPr lang="en-US" sz="1800" dirty="0" smtClean="0"/>
              <a:t> </a:t>
            </a:r>
            <a:r>
              <a:rPr lang="en-US" sz="1800" dirty="0" err="1" smtClean="0"/>
              <a:t>nhà</a:t>
            </a:r>
            <a:r>
              <a:rPr lang="en-US" sz="1800" dirty="0" smtClean="0"/>
              <a:t> </a:t>
            </a:r>
            <a:r>
              <a:rPr lang="en-US" sz="1800" dirty="0" err="1" smtClean="0"/>
              <a:t>sản</a:t>
            </a:r>
            <a:r>
              <a:rPr lang="en-US" sz="1800" dirty="0" smtClean="0"/>
              <a:t> </a:t>
            </a:r>
            <a:r>
              <a:rPr lang="en-US" sz="1800" dirty="0" err="1" smtClean="0"/>
              <a:t>xuất</a:t>
            </a:r>
            <a:r>
              <a:rPr lang="en-US" sz="1800" dirty="0" smtClean="0"/>
              <a:t> </a:t>
            </a:r>
            <a:r>
              <a:rPr lang="en-US" sz="1800" dirty="0" err="1" smtClean="0"/>
              <a:t>chỉ</a:t>
            </a:r>
            <a:r>
              <a:rPr lang="en-US" sz="1800" dirty="0" smtClean="0"/>
              <a:t> </a:t>
            </a:r>
            <a:r>
              <a:rPr lang="en-US" sz="1800" dirty="0" err="1" smtClean="0"/>
              <a:t>đơn</a:t>
            </a:r>
            <a:r>
              <a:rPr lang="en-US" sz="1800" dirty="0" smtClean="0"/>
              <a:t> </a:t>
            </a:r>
            <a:r>
              <a:rPr lang="en-US" sz="1800" dirty="0" err="1" smtClean="0"/>
              <a:t>giản</a:t>
            </a:r>
            <a:r>
              <a:rPr lang="en-US" sz="1800" dirty="0" smtClean="0"/>
              <a:t> </a:t>
            </a:r>
            <a:r>
              <a:rPr lang="en-US" sz="1800" dirty="0" err="1" smtClean="0"/>
              <a:t>là</a:t>
            </a:r>
            <a:r>
              <a:rPr lang="en-US" sz="1800" dirty="0" smtClean="0"/>
              <a:t> </a:t>
            </a:r>
            <a:r>
              <a:rPr lang="en-US" sz="1800" dirty="0" err="1" smtClean="0"/>
              <a:t>cứ</a:t>
            </a:r>
            <a:r>
              <a:rPr lang="en-US" sz="1800" dirty="0" smtClean="0"/>
              <a:t> </a:t>
            </a:r>
            <a:r>
              <a:rPr lang="en-US" sz="1800" dirty="0" err="1" smtClean="0"/>
              <a:t>theo</a:t>
            </a:r>
            <a:r>
              <a:rPr lang="en-US" sz="1800" dirty="0" smtClean="0"/>
              <a:t> </a:t>
            </a:r>
            <a:r>
              <a:rPr lang="en-US" sz="1800" dirty="0" err="1" smtClean="0"/>
              <a:t>yêu</a:t>
            </a:r>
            <a:r>
              <a:rPr lang="en-US" sz="1800" dirty="0" smtClean="0"/>
              <a:t> </a:t>
            </a:r>
            <a:r>
              <a:rPr lang="en-US" sz="1800" dirty="0" err="1" smtClean="0"/>
              <a:t>cầu</a:t>
            </a:r>
            <a:r>
              <a:rPr lang="en-US" sz="1800" dirty="0" smtClean="0"/>
              <a:t> </a:t>
            </a:r>
            <a:r>
              <a:rPr lang="en-US" sz="1800" dirty="0" err="1" smtClean="0"/>
              <a:t>của</a:t>
            </a:r>
            <a:r>
              <a:rPr lang="en-US" sz="1800" dirty="0" smtClean="0"/>
              <a:t> </a:t>
            </a:r>
            <a:r>
              <a:rPr lang="en-US" sz="1800" dirty="0" err="1" smtClean="0"/>
              <a:t>khách</a:t>
            </a:r>
            <a:r>
              <a:rPr lang="en-US" sz="1800" dirty="0" smtClean="0"/>
              <a:t> </a:t>
            </a:r>
            <a:r>
              <a:rPr lang="en-US" sz="1800" dirty="0" err="1" smtClean="0"/>
              <a:t>hàng</a:t>
            </a:r>
            <a:endParaRPr lang="en-US" sz="1800" dirty="0" smtClean="0"/>
          </a:p>
          <a:p>
            <a:r>
              <a:rPr lang="en-US" sz="1800" dirty="0" err="1" smtClean="0"/>
              <a:t>Rủi</a:t>
            </a:r>
            <a:r>
              <a:rPr lang="en-US" sz="1800" dirty="0" smtClean="0"/>
              <a:t> </a:t>
            </a:r>
            <a:r>
              <a:rPr lang="en-US" sz="1800" dirty="0" err="1" smtClean="0"/>
              <a:t>ro</a:t>
            </a:r>
            <a:r>
              <a:rPr lang="en-US" sz="1800" dirty="0" smtClean="0"/>
              <a:t> </a:t>
            </a:r>
            <a:r>
              <a:rPr lang="en-US" sz="1800" dirty="0" err="1" smtClean="0"/>
              <a:t>từ</a:t>
            </a:r>
            <a:r>
              <a:rPr lang="en-US" sz="1800" dirty="0" smtClean="0"/>
              <a:t> </a:t>
            </a:r>
            <a:r>
              <a:rPr lang="en-US" sz="1800" dirty="0" err="1" smtClean="0"/>
              <a:t>chối</a:t>
            </a:r>
            <a:r>
              <a:rPr lang="en-US" sz="1800" dirty="0" smtClean="0"/>
              <a:t> </a:t>
            </a:r>
            <a:r>
              <a:rPr lang="en-US" sz="1800" dirty="0" err="1" smtClean="0"/>
              <a:t>nhận</a:t>
            </a:r>
            <a:r>
              <a:rPr lang="en-US" sz="1800" dirty="0" smtClean="0"/>
              <a:t> </a:t>
            </a:r>
            <a:r>
              <a:rPr lang="en-US" sz="1800" dirty="0" err="1" smtClean="0"/>
              <a:t>hàng</a:t>
            </a:r>
            <a:endParaRPr lang="en-US" sz="1800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 err="1" smtClean="0"/>
              <a:t>Phải</a:t>
            </a:r>
            <a:r>
              <a:rPr lang="en-US" sz="1800" dirty="0" smtClean="0"/>
              <a:t> </a:t>
            </a:r>
            <a:r>
              <a:rPr lang="en-US" sz="1800" dirty="0" err="1" smtClean="0"/>
              <a:t>đáp</a:t>
            </a:r>
            <a:r>
              <a:rPr lang="en-US" sz="1800" dirty="0" smtClean="0"/>
              <a:t> </a:t>
            </a:r>
            <a:r>
              <a:rPr lang="en-US" sz="1800" dirty="0" err="1" smtClean="0"/>
              <a:t>ứng</a:t>
            </a:r>
            <a:r>
              <a:rPr lang="en-US" sz="1800" dirty="0" smtClean="0"/>
              <a:t> </a:t>
            </a:r>
            <a:r>
              <a:rPr lang="en-US" sz="1800" dirty="0" err="1" smtClean="0"/>
              <a:t>những</a:t>
            </a:r>
            <a:r>
              <a:rPr lang="en-US" sz="1800" dirty="0" smtClean="0"/>
              <a:t> </a:t>
            </a:r>
            <a:r>
              <a:rPr lang="en-US" sz="1800" dirty="0" err="1" smtClean="0"/>
              <a:t>yêu</a:t>
            </a:r>
            <a:r>
              <a:rPr lang="en-US" sz="1800" dirty="0" smtClean="0"/>
              <a:t> </a:t>
            </a:r>
            <a:r>
              <a:rPr lang="en-US" sz="1800" dirty="0" err="1" smtClean="0"/>
              <a:t>cầu</a:t>
            </a:r>
            <a:r>
              <a:rPr lang="en-US" sz="1800" dirty="0" smtClean="0"/>
              <a:t> </a:t>
            </a:r>
            <a:r>
              <a:rPr lang="en-US" sz="1800" dirty="0" err="1" smtClean="0"/>
              <a:t>mà</a:t>
            </a:r>
            <a:r>
              <a:rPr lang="en-US" sz="1800" dirty="0" smtClean="0"/>
              <a:t> </a:t>
            </a:r>
            <a:r>
              <a:rPr lang="en-US" sz="1800" dirty="0" err="1" smtClean="0"/>
              <a:t>không</a:t>
            </a:r>
            <a:r>
              <a:rPr lang="en-US" sz="1800" dirty="0" smtClean="0"/>
              <a:t> </a:t>
            </a:r>
            <a:r>
              <a:rPr lang="en-US" sz="1800" dirty="0" err="1" smtClean="0"/>
              <a:t>có</a:t>
            </a:r>
            <a:r>
              <a:rPr lang="en-US" sz="1800" dirty="0" smtClean="0"/>
              <a:t> </a:t>
            </a:r>
            <a:r>
              <a:rPr lang="en-US" sz="1800" dirty="0" err="1" smtClean="0"/>
              <a:t>một</a:t>
            </a:r>
            <a:r>
              <a:rPr lang="en-US" sz="1800" dirty="0" smtClean="0"/>
              <a:t> </a:t>
            </a:r>
            <a:r>
              <a:rPr lang="en-US" sz="1800" dirty="0" err="1" smtClean="0"/>
              <a:t>dạng</a:t>
            </a:r>
            <a:r>
              <a:rPr lang="en-US" sz="1800" dirty="0" smtClean="0"/>
              <a:t> form </a:t>
            </a:r>
            <a:r>
              <a:rPr lang="en-US" sz="1800" dirty="0" err="1" smtClean="0"/>
              <a:t>mẫu</a:t>
            </a:r>
            <a:r>
              <a:rPr lang="en-US" sz="1800" dirty="0" smtClean="0"/>
              <a:t> </a:t>
            </a:r>
            <a:r>
              <a:rPr lang="en-US" sz="1800" dirty="0" err="1" smtClean="0"/>
              <a:t>nào</a:t>
            </a:r>
            <a:r>
              <a:rPr lang="en-US" sz="1800" dirty="0" smtClean="0"/>
              <a:t> (</a:t>
            </a:r>
            <a:r>
              <a:rPr lang="en-US" sz="1800" dirty="0" err="1" smtClean="0"/>
              <a:t>Mẫu</a:t>
            </a:r>
            <a:r>
              <a:rPr lang="en-US" sz="1800" dirty="0" smtClean="0"/>
              <a:t> </a:t>
            </a:r>
            <a:r>
              <a:rPr lang="en-US" sz="1800" dirty="0" err="1" smtClean="0"/>
              <a:t>khai</a:t>
            </a:r>
            <a:r>
              <a:rPr lang="en-US" sz="1800" dirty="0" smtClean="0"/>
              <a:t> </a:t>
            </a:r>
            <a:r>
              <a:rPr lang="en-US" sz="1800" dirty="0" err="1" smtClean="0"/>
              <a:t>báo</a:t>
            </a:r>
            <a:r>
              <a:rPr lang="en-US" sz="1800" dirty="0" smtClean="0"/>
              <a:t> Lacey Act)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62800" y="6209976"/>
            <a:ext cx="2133600" cy="365125"/>
          </a:xfrm>
        </p:spPr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6749780" y="1697007"/>
            <a:ext cx="990600" cy="50165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Tự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khai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báo</a:t>
            </a:r>
            <a:endParaRPr lang="en-US" sz="1000" b="1" dirty="0"/>
          </a:p>
        </p:txBody>
      </p:sp>
      <p:sp>
        <p:nvSpPr>
          <p:cNvPr id="28" name="Rectangle 27"/>
          <p:cNvSpPr/>
          <p:nvPr/>
        </p:nvSpPr>
        <p:spPr>
          <a:xfrm>
            <a:off x="6759305" y="2312957"/>
            <a:ext cx="990600" cy="51435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Thư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xác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nhận</a:t>
            </a:r>
            <a:endParaRPr lang="en-US" sz="1000" b="1" dirty="0"/>
          </a:p>
        </p:txBody>
      </p:sp>
      <p:sp>
        <p:nvSpPr>
          <p:cNvPr id="29" name="Rectangle 28"/>
          <p:cNvSpPr/>
          <p:nvPr/>
        </p:nvSpPr>
        <p:spPr>
          <a:xfrm>
            <a:off x="6749780" y="2960657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Báo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cáo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nguồn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gốc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gỗ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cho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mỗi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hóa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đơn</a:t>
            </a:r>
            <a:endParaRPr lang="en-US" sz="1000" b="1" dirty="0"/>
          </a:p>
        </p:txBody>
      </p:sp>
      <p:sp>
        <p:nvSpPr>
          <p:cNvPr id="30" name="Rectangle 29"/>
          <p:cNvSpPr/>
          <p:nvPr/>
        </p:nvSpPr>
        <p:spPr>
          <a:xfrm>
            <a:off x="6760892" y="3543269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Khách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hàng</a:t>
            </a:r>
            <a:r>
              <a:rPr lang="en-US" sz="1000" b="1" dirty="0" smtClean="0"/>
              <a:t> </a:t>
            </a:r>
            <a:r>
              <a:rPr lang="en-US" sz="1000" b="1" dirty="0"/>
              <a:t>AA </a:t>
            </a:r>
            <a:r>
              <a:rPr lang="en-US" sz="1000" b="1" dirty="0" err="1" smtClean="0"/>
              <a:t>Mẫu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báo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cáo</a:t>
            </a:r>
            <a:r>
              <a:rPr lang="en-US" sz="1000" b="1" dirty="0" smtClean="0"/>
              <a:t> EUTR</a:t>
            </a:r>
            <a:endParaRPr lang="en-US" sz="1000" b="1" dirty="0"/>
          </a:p>
        </p:txBody>
      </p:sp>
      <p:sp>
        <p:nvSpPr>
          <p:cNvPr id="34" name="Rectangle 33"/>
          <p:cNvSpPr/>
          <p:nvPr/>
        </p:nvSpPr>
        <p:spPr>
          <a:xfrm>
            <a:off x="6751367" y="4110007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Khách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hàng</a:t>
            </a:r>
            <a:r>
              <a:rPr lang="en-US" sz="1000" b="1" dirty="0" smtClean="0"/>
              <a:t> BB </a:t>
            </a:r>
            <a:r>
              <a:rPr lang="en-US" sz="1000" b="1" dirty="0" err="1" smtClean="0"/>
              <a:t>Mẫu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báo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cáo</a:t>
            </a:r>
            <a:r>
              <a:rPr lang="en-US" sz="1000" b="1" dirty="0" smtClean="0"/>
              <a:t> EUTR</a:t>
            </a:r>
            <a:endParaRPr lang="en-US" sz="1000" b="1" dirty="0"/>
          </a:p>
        </p:txBody>
      </p:sp>
      <p:sp>
        <p:nvSpPr>
          <p:cNvPr id="37" name="Rectangle 36"/>
          <p:cNvSpPr/>
          <p:nvPr/>
        </p:nvSpPr>
        <p:spPr>
          <a:xfrm>
            <a:off x="6768830" y="4687857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Khách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hàng</a:t>
            </a:r>
            <a:r>
              <a:rPr lang="en-US" sz="1000" b="1" dirty="0" smtClean="0"/>
              <a:t> CC </a:t>
            </a:r>
            <a:r>
              <a:rPr lang="en-US" sz="1000" b="1" dirty="0" err="1" smtClean="0"/>
              <a:t>Mẫu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báo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cáo</a:t>
            </a:r>
            <a:r>
              <a:rPr lang="en-US" sz="1000" b="1" dirty="0" smtClean="0"/>
              <a:t> EUTR</a:t>
            </a:r>
            <a:endParaRPr lang="en-US" sz="1000" b="1" dirty="0"/>
          </a:p>
        </p:txBody>
      </p:sp>
      <p:sp>
        <p:nvSpPr>
          <p:cNvPr id="39" name="Rectangle 38"/>
          <p:cNvSpPr/>
          <p:nvPr/>
        </p:nvSpPr>
        <p:spPr>
          <a:xfrm>
            <a:off x="6762480" y="5251419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Đánh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giá</a:t>
            </a:r>
            <a:r>
              <a:rPr lang="en-US" sz="1000" b="1" dirty="0" smtClean="0"/>
              <a:t> DDS </a:t>
            </a:r>
            <a:r>
              <a:rPr lang="en-US" sz="1000" b="1" dirty="0" err="1" smtClean="0"/>
              <a:t>của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khách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hàng</a:t>
            </a:r>
            <a:endParaRPr lang="en-US" sz="1000" b="1" dirty="0"/>
          </a:p>
        </p:txBody>
      </p:sp>
      <p:sp>
        <p:nvSpPr>
          <p:cNvPr id="40" name="Rectangle 39"/>
          <p:cNvSpPr/>
          <p:nvPr/>
        </p:nvSpPr>
        <p:spPr>
          <a:xfrm>
            <a:off x="8049942" y="1697007"/>
            <a:ext cx="990600" cy="508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smtClean="0"/>
              <a:t>DDS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Xác</a:t>
            </a:r>
            <a:r>
              <a:rPr lang="en-US" sz="1000" b="1" dirty="0" smtClean="0"/>
              <a:t> minh </a:t>
            </a:r>
            <a:r>
              <a:rPr lang="en-US" sz="1000" b="1" dirty="0" err="1" smtClean="0"/>
              <a:t>từ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chuyến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hàng</a:t>
            </a:r>
            <a:endParaRPr lang="en-US" sz="1000" b="1" dirty="0"/>
          </a:p>
        </p:txBody>
      </p:sp>
      <p:sp>
        <p:nvSpPr>
          <p:cNvPr id="41" name="Rectangle 40"/>
          <p:cNvSpPr/>
          <p:nvPr/>
        </p:nvSpPr>
        <p:spPr>
          <a:xfrm>
            <a:off x="8073755" y="2335182"/>
            <a:ext cx="990600" cy="51117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Báo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cáo</a:t>
            </a:r>
            <a:endParaRPr lang="en-US" sz="1000" b="1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smtClean="0"/>
              <a:t> </a:t>
            </a:r>
            <a:r>
              <a:rPr lang="en-US" sz="1000" b="1" dirty="0" err="1" smtClean="0"/>
              <a:t>trung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tâm</a:t>
            </a:r>
            <a:r>
              <a:rPr lang="en-US" sz="1000" b="1" dirty="0" smtClean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dữ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liệu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thứ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ba</a:t>
            </a:r>
            <a:endParaRPr lang="en-US" sz="1000" b="1" dirty="0"/>
          </a:p>
        </p:txBody>
      </p:sp>
      <p:sp>
        <p:nvSpPr>
          <p:cNvPr id="43" name="Rectangle 42"/>
          <p:cNvSpPr/>
          <p:nvPr/>
        </p:nvSpPr>
        <p:spPr>
          <a:xfrm>
            <a:off x="8061055" y="2947957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dirty="0" err="1" smtClean="0"/>
              <a:t>Báo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cáo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về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cổng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thông</a:t>
            </a:r>
            <a:r>
              <a:rPr lang="en-US" sz="900" b="1" dirty="0" smtClean="0"/>
              <a:t> tin </a:t>
            </a:r>
            <a:r>
              <a:rPr lang="en-US" sz="900" b="1" dirty="0" err="1" smtClean="0"/>
              <a:t>của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khách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hàng</a:t>
            </a:r>
            <a:endParaRPr lang="en-US" sz="900" b="1" dirty="0"/>
          </a:p>
        </p:txBody>
      </p:sp>
      <p:sp>
        <p:nvSpPr>
          <p:cNvPr id="44" name="Rectangle 43"/>
          <p:cNvSpPr/>
          <p:nvPr/>
        </p:nvSpPr>
        <p:spPr>
          <a:xfrm>
            <a:off x="8070580" y="3532157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Đánh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giá</a:t>
            </a:r>
            <a:r>
              <a:rPr lang="en-US" sz="1000" b="1" dirty="0" smtClean="0"/>
              <a:t> DDS </a:t>
            </a:r>
            <a:r>
              <a:rPr lang="en-US" sz="1000" b="1" dirty="0" err="1" smtClean="0"/>
              <a:t>của</a:t>
            </a:r>
            <a:r>
              <a:rPr lang="en-US" sz="1000" b="1" dirty="0" smtClean="0"/>
              <a:t> BV</a:t>
            </a:r>
            <a:endParaRPr lang="en-US" sz="1000" b="1" dirty="0"/>
          </a:p>
        </p:txBody>
      </p:sp>
      <p:sp>
        <p:nvSpPr>
          <p:cNvPr id="45" name="Rectangle 44"/>
          <p:cNvSpPr/>
          <p:nvPr/>
        </p:nvSpPr>
        <p:spPr>
          <a:xfrm>
            <a:off x="8061055" y="4100482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dirty="0"/>
              <a:t>DDS &amp; </a:t>
            </a:r>
            <a:r>
              <a:rPr lang="en-US" sz="900" b="1" dirty="0" err="1" smtClean="0"/>
              <a:t>xác</a:t>
            </a:r>
            <a:r>
              <a:rPr lang="en-US" sz="900" b="1" dirty="0" smtClean="0"/>
              <a:t> minh </a:t>
            </a:r>
            <a:r>
              <a:rPr lang="en-US" sz="900" b="1" dirty="0" err="1" smtClean="0"/>
              <a:t>hợp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pháp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của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Nepcon</a:t>
            </a:r>
            <a:endParaRPr lang="en-US" sz="900" b="1" dirty="0"/>
          </a:p>
        </p:txBody>
      </p:sp>
      <p:sp>
        <p:nvSpPr>
          <p:cNvPr id="46" name="Rectangle 45"/>
          <p:cNvSpPr/>
          <p:nvPr/>
        </p:nvSpPr>
        <p:spPr>
          <a:xfrm>
            <a:off x="8062642" y="4681507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Đánh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giá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nhà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máy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của</a:t>
            </a:r>
            <a:r>
              <a:rPr lang="en-US" sz="1000" b="1" dirty="0" smtClean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khách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hàng</a:t>
            </a:r>
            <a:r>
              <a:rPr lang="en-US" sz="1000" b="1" dirty="0" smtClean="0"/>
              <a:t> 1</a:t>
            </a:r>
            <a:endParaRPr lang="en-US" sz="1000" b="1" dirty="0"/>
          </a:p>
        </p:txBody>
      </p:sp>
      <p:sp>
        <p:nvSpPr>
          <p:cNvPr id="47" name="Rectangle 46"/>
          <p:cNvSpPr/>
          <p:nvPr/>
        </p:nvSpPr>
        <p:spPr>
          <a:xfrm>
            <a:off x="8073755" y="5237132"/>
            <a:ext cx="990600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Đánh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giá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nhà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máy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của</a:t>
            </a:r>
            <a:r>
              <a:rPr lang="en-US" sz="1000" b="1" dirty="0" smtClean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err="1" smtClean="0"/>
              <a:t>khách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hàng</a:t>
            </a:r>
            <a:r>
              <a:rPr lang="en-US" sz="1000" b="1" dirty="0" smtClean="0"/>
              <a:t> 2</a:t>
            </a:r>
            <a:endParaRPr lang="en-US" sz="1000" b="1" dirty="0"/>
          </a:p>
        </p:txBody>
      </p:sp>
      <p:sp>
        <p:nvSpPr>
          <p:cNvPr id="48" name="Down Arrow 47"/>
          <p:cNvSpPr/>
          <p:nvPr/>
        </p:nvSpPr>
        <p:spPr>
          <a:xfrm>
            <a:off x="6743430" y="5818157"/>
            <a:ext cx="192087" cy="1206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9" name="Down Arrow 48"/>
          <p:cNvSpPr/>
          <p:nvPr/>
        </p:nvSpPr>
        <p:spPr>
          <a:xfrm>
            <a:off x="7759430" y="5807044"/>
            <a:ext cx="446087" cy="4349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0" name="Down Arrow 49"/>
          <p:cNvSpPr/>
          <p:nvPr/>
        </p:nvSpPr>
        <p:spPr>
          <a:xfrm>
            <a:off x="7216505" y="5876894"/>
            <a:ext cx="404812" cy="2000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1" name="Down Arrow 50"/>
          <p:cNvSpPr/>
          <p:nvPr/>
        </p:nvSpPr>
        <p:spPr>
          <a:xfrm>
            <a:off x="9040542" y="5821332"/>
            <a:ext cx="192088" cy="1206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2" name="Down Arrow 51"/>
          <p:cNvSpPr/>
          <p:nvPr/>
        </p:nvSpPr>
        <p:spPr>
          <a:xfrm>
            <a:off x="8418242" y="5878482"/>
            <a:ext cx="295275" cy="2524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6729251" y="1266942"/>
            <a:ext cx="2347029" cy="461932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EU TR</a:t>
            </a:r>
          </a:p>
        </p:txBody>
      </p:sp>
      <p:sp>
        <p:nvSpPr>
          <p:cNvPr id="54" name="Rectangle 53"/>
          <p:cNvSpPr/>
          <p:nvPr/>
        </p:nvSpPr>
        <p:spPr>
          <a:xfrm>
            <a:off x="6629400" y="6025824"/>
            <a:ext cx="2702564" cy="461932"/>
          </a:xfrm>
          <a:prstGeom prst="rect">
            <a:avLst/>
          </a:prstGeom>
          <a:noFill/>
        </p:spPr>
        <p:txBody>
          <a:bodyPr wrap="none">
            <a:prstTxWarp prst="textDeflate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Nhà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 </a:t>
            </a:r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sản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 </a:t>
            </a:r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xuất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 </a:t>
            </a:r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Việt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 Nam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anose="020B0A04020102020204" pitchFamily="34" charset="0"/>
              <a:cs typeface="+mn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Thách</a:t>
            </a:r>
            <a:r>
              <a:rPr lang="en-US" dirty="0"/>
              <a:t> </a:t>
            </a:r>
            <a:r>
              <a:rPr lang="en-US" dirty="0" err="1"/>
              <a:t>thức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nhà</a:t>
            </a:r>
            <a:r>
              <a:rPr lang="en-US" dirty="0"/>
              <a:t> </a:t>
            </a:r>
            <a:r>
              <a:rPr lang="en-US" dirty="0" err="1"/>
              <a:t>sản</a:t>
            </a:r>
            <a:r>
              <a:rPr lang="en-US" dirty="0"/>
              <a:t> </a:t>
            </a:r>
            <a:r>
              <a:rPr lang="en-US" dirty="0" err="1"/>
              <a:t>xuất</a:t>
            </a:r>
            <a:r>
              <a:rPr lang="en-US" dirty="0"/>
              <a:t> </a:t>
            </a:r>
            <a:r>
              <a:rPr lang="en-US" dirty="0" err="1"/>
              <a:t>Việt</a:t>
            </a:r>
            <a:r>
              <a:rPr lang="en-US" dirty="0"/>
              <a:t> Nam</a:t>
            </a:r>
          </a:p>
        </p:txBody>
      </p:sp>
    </p:spTree>
    <p:extLst>
      <p:ext uri="{BB962C8B-B14F-4D97-AF65-F5344CB8AC3E}">
        <p14:creationId xmlns:p14="http://schemas.microsoft.com/office/powerpoint/2010/main" val="244112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800100" y="2133600"/>
            <a:ext cx="7429500" cy="4064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en-GB" altLang="en-US" sz="2400" b="1" i="1" dirty="0" err="1" smtClean="0">
                <a:latin typeface="+mn-lt"/>
                <a:cs typeface="+mn-cs"/>
              </a:rPr>
              <a:t>Các</a:t>
            </a:r>
            <a:r>
              <a:rPr lang="en-GB" altLang="en-US" sz="2400" b="1" i="1" dirty="0" smtClean="0">
                <a:latin typeface="+mn-lt"/>
                <a:cs typeface="+mn-cs"/>
              </a:rPr>
              <a:t> </a:t>
            </a:r>
            <a:r>
              <a:rPr lang="en-GB" altLang="en-US" sz="2400" b="1" i="1" dirty="0" err="1" smtClean="0">
                <a:latin typeface="+mn-lt"/>
                <a:cs typeface="+mn-cs"/>
              </a:rPr>
              <a:t>bước</a:t>
            </a:r>
            <a:r>
              <a:rPr lang="en-GB" altLang="en-US" sz="2400" b="1" i="1" dirty="0" smtClean="0">
                <a:latin typeface="+mn-lt"/>
                <a:cs typeface="+mn-cs"/>
              </a:rPr>
              <a:t> </a:t>
            </a:r>
            <a:r>
              <a:rPr lang="en-GB" altLang="en-US" sz="2400" b="1" i="1" dirty="0" err="1" smtClean="0">
                <a:latin typeface="+mn-lt"/>
                <a:cs typeface="+mn-cs"/>
              </a:rPr>
              <a:t>và</a:t>
            </a:r>
            <a:r>
              <a:rPr lang="en-GB" altLang="en-US" sz="2400" b="1" i="1" dirty="0" smtClean="0">
                <a:latin typeface="+mn-lt"/>
                <a:cs typeface="+mn-cs"/>
              </a:rPr>
              <a:t> </a:t>
            </a:r>
            <a:r>
              <a:rPr lang="en-GB" altLang="en-US" sz="2400" b="1" i="1" dirty="0" err="1" smtClean="0">
                <a:latin typeface="+mn-lt"/>
                <a:cs typeface="+mn-cs"/>
              </a:rPr>
              <a:t>công</a:t>
            </a:r>
            <a:r>
              <a:rPr lang="en-GB" altLang="en-US" sz="2400" b="1" i="1" dirty="0" smtClean="0">
                <a:latin typeface="+mn-lt"/>
                <a:cs typeface="+mn-cs"/>
              </a:rPr>
              <a:t> </a:t>
            </a:r>
            <a:r>
              <a:rPr lang="en-GB" altLang="en-US" sz="2400" b="1" i="1" dirty="0" err="1" smtClean="0">
                <a:latin typeface="+mn-lt"/>
                <a:cs typeface="+mn-cs"/>
              </a:rPr>
              <a:t>cụ</a:t>
            </a:r>
            <a:r>
              <a:rPr lang="en-GB" altLang="en-US" sz="2400" b="1" i="1" dirty="0" smtClean="0">
                <a:latin typeface="+mn-lt"/>
                <a:cs typeface="+mn-cs"/>
              </a:rPr>
              <a:t> </a:t>
            </a:r>
            <a:r>
              <a:rPr lang="en-GB" altLang="en-US" sz="2400" b="1" i="1" dirty="0" err="1" smtClean="0">
                <a:latin typeface="+mn-lt"/>
                <a:cs typeface="+mn-cs"/>
              </a:rPr>
              <a:t>cho</a:t>
            </a:r>
            <a:r>
              <a:rPr lang="en-GB" altLang="en-US" sz="2400" b="1" i="1" dirty="0" smtClean="0">
                <a:latin typeface="+mn-lt"/>
                <a:cs typeface="+mn-cs"/>
              </a:rPr>
              <a:t> </a:t>
            </a:r>
            <a:r>
              <a:rPr lang="en-GB" altLang="en-US" sz="2400" b="1" i="1" dirty="0" err="1" smtClean="0">
                <a:latin typeface="+mn-lt"/>
                <a:cs typeface="+mn-cs"/>
              </a:rPr>
              <a:t>doanh</a:t>
            </a:r>
            <a:r>
              <a:rPr lang="en-GB" altLang="en-US" sz="2400" b="1" i="1" dirty="0" smtClean="0">
                <a:latin typeface="+mn-lt"/>
                <a:cs typeface="+mn-cs"/>
              </a:rPr>
              <a:t> </a:t>
            </a:r>
            <a:r>
              <a:rPr lang="en-GB" altLang="en-US" sz="2400" b="1" i="1" dirty="0" err="1" smtClean="0">
                <a:latin typeface="+mn-lt"/>
                <a:cs typeface="+mn-cs"/>
              </a:rPr>
              <a:t>nghiệp</a:t>
            </a:r>
            <a:r>
              <a:rPr lang="en-GB" altLang="en-US" sz="2400" b="1" i="1" dirty="0" smtClean="0">
                <a:latin typeface="+mn-lt"/>
                <a:cs typeface="+mn-cs"/>
              </a:rPr>
              <a:t> </a:t>
            </a:r>
            <a:r>
              <a:rPr lang="en-GB" altLang="en-US" sz="2400" b="1" i="1" dirty="0" err="1" smtClean="0">
                <a:latin typeface="+mn-lt"/>
                <a:cs typeface="+mn-cs"/>
              </a:rPr>
              <a:t>Việt</a:t>
            </a:r>
            <a:r>
              <a:rPr lang="en-GB" altLang="en-US" sz="2400" b="1" i="1" dirty="0" smtClean="0">
                <a:latin typeface="+mn-lt"/>
                <a:cs typeface="+mn-cs"/>
              </a:rPr>
              <a:t> Nam</a:t>
            </a:r>
            <a:br>
              <a:rPr lang="en-GB" altLang="en-US" sz="2400" b="1" i="1" dirty="0" smtClean="0">
                <a:latin typeface="+mn-lt"/>
                <a:cs typeface="+mn-cs"/>
              </a:rPr>
            </a:br>
            <a:r>
              <a:rPr lang="en-GB" altLang="en-US" sz="2400" b="1" i="1" dirty="0" err="1" smtClean="0">
                <a:latin typeface="+mn-lt"/>
                <a:cs typeface="+mn-cs"/>
              </a:rPr>
              <a:t>Những</a:t>
            </a:r>
            <a:r>
              <a:rPr lang="en-GB" altLang="en-US" sz="2400" b="1" i="1" dirty="0" smtClean="0">
                <a:latin typeface="+mn-lt"/>
                <a:cs typeface="+mn-cs"/>
              </a:rPr>
              <a:t> </a:t>
            </a:r>
            <a:r>
              <a:rPr lang="en-GB" altLang="en-US" sz="2400" b="1" i="1" dirty="0" err="1" smtClean="0">
                <a:latin typeface="+mn-lt"/>
                <a:cs typeface="+mn-cs"/>
              </a:rPr>
              <a:t>ví</a:t>
            </a:r>
            <a:r>
              <a:rPr lang="en-GB" altLang="en-US" sz="2400" b="1" i="1" dirty="0" smtClean="0">
                <a:latin typeface="+mn-lt"/>
                <a:cs typeface="+mn-cs"/>
              </a:rPr>
              <a:t> </a:t>
            </a:r>
            <a:r>
              <a:rPr lang="en-GB" altLang="en-US" sz="2400" b="1" i="1" dirty="0" err="1" smtClean="0">
                <a:latin typeface="+mn-lt"/>
                <a:cs typeface="+mn-cs"/>
              </a:rPr>
              <a:t>dụ</a:t>
            </a:r>
            <a:r>
              <a:rPr lang="en-GB" altLang="en-US" sz="2400" b="1" i="1" dirty="0" smtClean="0">
                <a:latin typeface="+mn-lt"/>
                <a:cs typeface="+mn-cs"/>
              </a:rPr>
              <a:t> </a:t>
            </a:r>
            <a:r>
              <a:rPr lang="en-GB" altLang="en-US" sz="2400" b="1" i="1" dirty="0" err="1" smtClean="0">
                <a:latin typeface="+mn-lt"/>
                <a:cs typeface="+mn-cs"/>
              </a:rPr>
              <a:t>cụ</a:t>
            </a:r>
            <a:r>
              <a:rPr lang="en-GB" altLang="en-US" sz="2400" b="1" i="1" dirty="0" smtClean="0">
                <a:latin typeface="+mn-lt"/>
                <a:cs typeface="+mn-cs"/>
              </a:rPr>
              <a:t> </a:t>
            </a:r>
            <a:r>
              <a:rPr lang="en-GB" altLang="en-US" sz="2400" b="1" i="1" dirty="0" err="1" smtClean="0">
                <a:latin typeface="+mn-lt"/>
                <a:cs typeface="+mn-cs"/>
              </a:rPr>
              <a:t>thể</a:t>
            </a:r>
            <a:endParaRPr lang="zh-TW" altLang="en-US" sz="2400" b="1" i="1" dirty="0">
              <a:latin typeface="+mn-lt"/>
              <a:cs typeface="+mn-cs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EA125D-6CD2-4224-84E1-C3139A6A7CB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838200" y="1254125"/>
            <a:ext cx="7511994" cy="8794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Đào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tạo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TOT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về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Quy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Chế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Gỗ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Liên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Minh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Châu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  <a:r>
              <a:rPr lang="en-GB" altLang="zh-TW" sz="2400" b="1" dirty="0" err="1" smtClean="0">
                <a:solidFill>
                  <a:srgbClr val="006600"/>
                </a:solidFill>
                <a:cs typeface="Arial" panose="020B0604020202020204" pitchFamily="34" charset="0"/>
              </a:rPr>
              <a:t>Âu</a:t>
            </a:r>
            <a:r>
              <a:rPr lang="en-GB" altLang="zh-TW" sz="24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(EUTR)</a:t>
            </a:r>
            <a:endParaRPr lang="zh-TW" altLang="en-US" sz="2400" b="1" dirty="0">
              <a:solidFill>
                <a:srgbClr val="006600"/>
              </a:solidFill>
              <a:cs typeface="Arial" panose="020B0604020202020204" pitchFamily="34" charset="0"/>
            </a:endParaRPr>
          </a:p>
        </p:txBody>
      </p:sp>
      <p:cxnSp>
        <p:nvCxnSpPr>
          <p:cNvPr id="14" name="Straight Connector 6"/>
          <p:cNvCxnSpPr/>
          <p:nvPr/>
        </p:nvCxnSpPr>
        <p:spPr>
          <a:xfrm>
            <a:off x="800100" y="2133600"/>
            <a:ext cx="8343900" cy="0"/>
          </a:xfrm>
          <a:prstGeom prst="line">
            <a:avLst/>
          </a:prstGeom>
          <a:ln w="19050">
            <a:solidFill>
              <a:srgbClr val="549E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522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87" name="Picture 3" descr="FACTOR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688" y="2433638"/>
            <a:ext cx="1206500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" name="Picture 4" descr="PROCESSIN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538" y="2700338"/>
            <a:ext cx="1222375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97150"/>
            <a:ext cx="1031875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692400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113" y="2722563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638" y="2597150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3" name="Straight Connector 92"/>
          <p:cNvCxnSpPr/>
          <p:nvPr/>
        </p:nvCxnSpPr>
        <p:spPr>
          <a:xfrm>
            <a:off x="0" y="4267200"/>
            <a:ext cx="9096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4" name="Picture 93" descr="LOG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87500" y="3705225"/>
            <a:ext cx="557213" cy="39370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95" name="Picture 94" descr="LOG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65425" y="3692525"/>
            <a:ext cx="557213" cy="39370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96" name="Picture 95" descr="CHAIRS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64300" y="3549650"/>
            <a:ext cx="549275" cy="549275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97" name="Group 14"/>
          <p:cNvGrpSpPr>
            <a:grpSpLocks/>
          </p:cNvGrpSpPr>
          <p:nvPr/>
        </p:nvGrpSpPr>
        <p:grpSpPr bwMode="auto">
          <a:xfrm>
            <a:off x="4973638" y="3690938"/>
            <a:ext cx="1033462" cy="346075"/>
            <a:chOff x="5214242" y="4272579"/>
            <a:chExt cx="1034158" cy="344751"/>
          </a:xfrm>
        </p:grpSpPr>
        <p:pic>
          <p:nvPicPr>
            <p:cNvPr id="98" name="Picture 8" descr="http://www.allfreevectors.com/images/Wooden%20box11953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0081" y="4079835"/>
              <a:ext cx="1359408" cy="883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" name="Picture 8" descr="http://www.allfreevectors.com/images/Wooden%20box11953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8305" y="4128603"/>
              <a:ext cx="1353312" cy="883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0" name="Content Placeholder 17" descr="MEN AT DESK.jpg"/>
          <p:cNvPicPr>
            <a:picLocks noGrp="1" noChangeAspect="1"/>
          </p:cNvPicPr>
          <p:nvPr>
            <p:ph idx="1"/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00" y="2790825"/>
            <a:ext cx="757238" cy="827088"/>
          </a:xfrm>
        </p:spPr>
      </p:pic>
      <p:cxnSp>
        <p:nvCxnSpPr>
          <p:cNvPr id="101" name="Straight Connector 100"/>
          <p:cNvCxnSpPr/>
          <p:nvPr/>
        </p:nvCxnSpPr>
        <p:spPr>
          <a:xfrm>
            <a:off x="7335838" y="1947863"/>
            <a:ext cx="6350" cy="22399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26"/>
          <p:cNvSpPr txBox="1">
            <a:spLocks noChangeArrowheads="1"/>
          </p:cNvSpPr>
          <p:nvPr/>
        </p:nvSpPr>
        <p:spPr bwMode="auto">
          <a:xfrm>
            <a:off x="7491412" y="2335213"/>
            <a:ext cx="119538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100" dirty="0" err="1" smtClean="0"/>
              <a:t>Khách</a:t>
            </a:r>
            <a:r>
              <a:rPr lang="en-US" altLang="en-US" sz="1100" dirty="0" smtClean="0"/>
              <a:t> </a:t>
            </a:r>
            <a:r>
              <a:rPr lang="en-US" altLang="en-US" sz="1100" dirty="0" err="1" smtClean="0"/>
              <a:t>hàng</a:t>
            </a:r>
            <a:r>
              <a:rPr lang="en-US" altLang="en-US" sz="1100" dirty="0" smtClean="0"/>
              <a:t> EU </a:t>
            </a:r>
            <a:r>
              <a:rPr lang="en-US" altLang="en-US" sz="1100" dirty="0" err="1" smtClean="0"/>
              <a:t>của</a:t>
            </a:r>
            <a:r>
              <a:rPr lang="en-US" altLang="en-US" sz="1100" dirty="0" smtClean="0"/>
              <a:t> </a:t>
            </a:r>
            <a:r>
              <a:rPr lang="en-US" altLang="en-US" sz="1100" dirty="0" err="1" smtClean="0"/>
              <a:t>bạn</a:t>
            </a:r>
            <a:endParaRPr lang="en-US" altLang="en-US" sz="1100" dirty="0"/>
          </a:p>
        </p:txBody>
      </p:sp>
      <p:sp>
        <p:nvSpPr>
          <p:cNvPr id="103" name="TextBox 27"/>
          <p:cNvSpPr txBox="1">
            <a:spLocks noChangeArrowheads="1"/>
          </p:cNvSpPr>
          <p:nvPr/>
        </p:nvSpPr>
        <p:spPr bwMode="auto">
          <a:xfrm>
            <a:off x="7670800" y="1989138"/>
            <a:ext cx="647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EU</a:t>
            </a:r>
          </a:p>
        </p:txBody>
      </p:sp>
      <p:sp>
        <p:nvSpPr>
          <p:cNvPr id="104" name="TextBox 28"/>
          <p:cNvSpPr txBox="1">
            <a:spLocks noChangeArrowheads="1"/>
          </p:cNvSpPr>
          <p:nvPr/>
        </p:nvSpPr>
        <p:spPr bwMode="auto">
          <a:xfrm>
            <a:off x="5043488" y="1965325"/>
            <a:ext cx="13573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err="1" smtClean="0"/>
              <a:t>Việt</a:t>
            </a:r>
            <a:r>
              <a:rPr lang="en-US" altLang="en-US" sz="1800" b="1" dirty="0" smtClean="0"/>
              <a:t> Nam</a:t>
            </a:r>
            <a:endParaRPr lang="en-US" altLang="en-US" sz="1800" b="1" dirty="0"/>
          </a:p>
        </p:txBody>
      </p:sp>
      <p:cxnSp>
        <p:nvCxnSpPr>
          <p:cNvPr id="105" name="Straight Connector 104"/>
          <p:cNvCxnSpPr/>
          <p:nvPr/>
        </p:nvCxnSpPr>
        <p:spPr>
          <a:xfrm>
            <a:off x="3665538" y="1925638"/>
            <a:ext cx="0" cy="2209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flipH="1">
            <a:off x="2459038" y="1916113"/>
            <a:ext cx="7937" cy="22812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31"/>
          <p:cNvSpPr txBox="1">
            <a:spLocks noChangeArrowheads="1"/>
          </p:cNvSpPr>
          <p:nvPr/>
        </p:nvSpPr>
        <p:spPr bwMode="auto">
          <a:xfrm>
            <a:off x="830263" y="1958975"/>
            <a:ext cx="1027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/>
              <a:t>Brazil</a:t>
            </a:r>
          </a:p>
        </p:txBody>
      </p:sp>
      <p:sp>
        <p:nvSpPr>
          <p:cNvPr id="108" name="TextBox 32"/>
          <p:cNvSpPr txBox="1">
            <a:spLocks noChangeArrowheads="1"/>
          </p:cNvSpPr>
          <p:nvPr/>
        </p:nvSpPr>
        <p:spPr bwMode="auto">
          <a:xfrm>
            <a:off x="2551113" y="1931988"/>
            <a:ext cx="12588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err="1" smtClean="0"/>
              <a:t>Đan</a:t>
            </a:r>
            <a:r>
              <a:rPr lang="en-US" altLang="en-US" sz="1800" b="1" dirty="0" smtClean="0"/>
              <a:t> </a:t>
            </a:r>
            <a:r>
              <a:rPr lang="en-US" altLang="en-US" sz="1800" b="1" dirty="0" err="1" smtClean="0"/>
              <a:t>Mạch</a:t>
            </a:r>
            <a:endParaRPr lang="en-US" altLang="en-US" sz="1800" b="1" dirty="0"/>
          </a:p>
        </p:txBody>
      </p:sp>
      <p:sp>
        <p:nvSpPr>
          <p:cNvPr id="109" name="TextBox 33"/>
          <p:cNvSpPr txBox="1">
            <a:spLocks noChangeArrowheads="1"/>
          </p:cNvSpPr>
          <p:nvPr/>
        </p:nvSpPr>
        <p:spPr bwMode="auto">
          <a:xfrm>
            <a:off x="6019800" y="2359025"/>
            <a:ext cx="121919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100" b="1" dirty="0" err="1" smtClean="0">
                <a:solidFill>
                  <a:srgbClr val="FF0000"/>
                </a:solidFill>
              </a:rPr>
              <a:t>Nhà</a:t>
            </a:r>
            <a:r>
              <a:rPr lang="en-US" altLang="en-US" sz="11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1100" b="1" dirty="0" err="1" smtClean="0">
                <a:solidFill>
                  <a:srgbClr val="FF0000"/>
                </a:solidFill>
              </a:rPr>
              <a:t>máy</a:t>
            </a:r>
            <a:r>
              <a:rPr lang="en-US" altLang="en-US" sz="11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1100" b="1" dirty="0" err="1" smtClean="0">
                <a:solidFill>
                  <a:srgbClr val="FF0000"/>
                </a:solidFill>
              </a:rPr>
              <a:t>của</a:t>
            </a:r>
            <a:r>
              <a:rPr lang="en-US" altLang="en-US" sz="11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1100" b="1" dirty="0" err="1" smtClean="0">
                <a:solidFill>
                  <a:srgbClr val="FF0000"/>
                </a:solidFill>
              </a:rPr>
              <a:t>bạn</a:t>
            </a:r>
            <a:endParaRPr lang="en-US" altLang="en-US" sz="1100" b="1" dirty="0">
              <a:solidFill>
                <a:srgbClr val="FF0000"/>
              </a:solidFill>
            </a:endParaRPr>
          </a:p>
        </p:txBody>
      </p:sp>
      <p:sp>
        <p:nvSpPr>
          <p:cNvPr id="110" name="TextBox 34"/>
          <p:cNvSpPr txBox="1">
            <a:spLocks noChangeArrowheads="1"/>
          </p:cNvSpPr>
          <p:nvPr/>
        </p:nvSpPr>
        <p:spPr bwMode="auto">
          <a:xfrm>
            <a:off x="4495800" y="2354263"/>
            <a:ext cx="144779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100" dirty="0" err="1" smtClean="0"/>
              <a:t>Nhà</a:t>
            </a:r>
            <a:r>
              <a:rPr lang="en-US" altLang="en-US" sz="1100" dirty="0" smtClean="0"/>
              <a:t> </a:t>
            </a:r>
            <a:r>
              <a:rPr lang="en-US" altLang="en-US" sz="1100" dirty="0" err="1" smtClean="0"/>
              <a:t>cung</a:t>
            </a:r>
            <a:r>
              <a:rPr lang="en-US" altLang="en-US" sz="1100" dirty="0" smtClean="0"/>
              <a:t> </a:t>
            </a:r>
            <a:r>
              <a:rPr lang="en-US" altLang="en-US" sz="1100" dirty="0" err="1" smtClean="0"/>
              <a:t>cấp</a:t>
            </a:r>
            <a:r>
              <a:rPr lang="en-US" altLang="en-US" sz="1100" dirty="0" smtClean="0"/>
              <a:t> </a:t>
            </a:r>
            <a:r>
              <a:rPr lang="en-US" altLang="en-US" sz="1100" dirty="0" err="1" smtClean="0"/>
              <a:t>của</a:t>
            </a:r>
            <a:r>
              <a:rPr lang="en-US" altLang="en-US" sz="1100" dirty="0" smtClean="0"/>
              <a:t> </a:t>
            </a:r>
            <a:r>
              <a:rPr lang="en-US" altLang="en-US" sz="1100" dirty="0" err="1" smtClean="0"/>
              <a:t>bạn</a:t>
            </a:r>
            <a:endParaRPr lang="en-US" altLang="en-US" sz="1100" dirty="0"/>
          </a:p>
        </p:txBody>
      </p:sp>
      <p:cxnSp>
        <p:nvCxnSpPr>
          <p:cNvPr id="111" name="Straight Connector 110"/>
          <p:cNvCxnSpPr/>
          <p:nvPr/>
        </p:nvCxnSpPr>
        <p:spPr>
          <a:xfrm>
            <a:off x="-60325" y="1905000"/>
            <a:ext cx="9161463" cy="111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ight Arrow 111"/>
          <p:cNvSpPr/>
          <p:nvPr/>
        </p:nvSpPr>
        <p:spPr>
          <a:xfrm>
            <a:off x="1189038" y="3130550"/>
            <a:ext cx="192087" cy="220663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3" name="Right Arrow 112"/>
          <p:cNvSpPr/>
          <p:nvPr/>
        </p:nvSpPr>
        <p:spPr>
          <a:xfrm>
            <a:off x="2357438" y="3092450"/>
            <a:ext cx="193675" cy="219075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4" name="Right Arrow 113"/>
          <p:cNvSpPr/>
          <p:nvPr/>
        </p:nvSpPr>
        <p:spPr>
          <a:xfrm>
            <a:off x="3506788" y="3108325"/>
            <a:ext cx="193675" cy="219075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5" name="Right Arrow 114"/>
          <p:cNvSpPr/>
          <p:nvPr/>
        </p:nvSpPr>
        <p:spPr>
          <a:xfrm>
            <a:off x="5943600" y="3122613"/>
            <a:ext cx="192088" cy="219075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6" name="Right Arrow 115"/>
          <p:cNvSpPr/>
          <p:nvPr/>
        </p:nvSpPr>
        <p:spPr>
          <a:xfrm>
            <a:off x="7362825" y="3159125"/>
            <a:ext cx="193675" cy="220663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7" name="Right Arrow 116"/>
          <p:cNvSpPr/>
          <p:nvPr/>
        </p:nvSpPr>
        <p:spPr>
          <a:xfrm>
            <a:off x="4791075" y="3106738"/>
            <a:ext cx="193675" cy="219075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Doanh</a:t>
            </a:r>
            <a:r>
              <a:rPr lang="en-US" dirty="0"/>
              <a:t> </a:t>
            </a:r>
            <a:r>
              <a:rPr lang="en-US" dirty="0" err="1"/>
              <a:t>nghiệp</a:t>
            </a:r>
            <a:r>
              <a:rPr lang="en-US" dirty="0"/>
              <a:t> (Operators) EU </a:t>
            </a:r>
            <a:r>
              <a:rPr lang="en-US" dirty="0" err="1"/>
              <a:t>thực</a:t>
            </a:r>
            <a:r>
              <a:rPr lang="en-US" dirty="0"/>
              <a:t> </a:t>
            </a:r>
            <a:r>
              <a:rPr lang="en-US" dirty="0" err="1"/>
              <a:t>sự</a:t>
            </a:r>
            <a:r>
              <a:rPr lang="en-US" dirty="0"/>
              <a:t> </a:t>
            </a:r>
            <a:r>
              <a:rPr lang="en-US" dirty="0" err="1"/>
              <a:t>cần</a:t>
            </a:r>
            <a:r>
              <a:rPr lang="en-US" dirty="0"/>
              <a:t> </a:t>
            </a:r>
            <a:r>
              <a:rPr lang="en-US" dirty="0" err="1"/>
              <a:t>gì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35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5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Doanh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nghiệp</a:t>
            </a:r>
            <a:r>
              <a:rPr lang="en-US" altLang="en-US" dirty="0" smtClean="0"/>
              <a:t> (Operators) EU </a:t>
            </a:r>
            <a:r>
              <a:rPr lang="en-US" altLang="en-US" dirty="0" err="1" smtClean="0"/>
              <a:t>cần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phải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tiếp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cận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được</a:t>
            </a:r>
            <a:r>
              <a:rPr lang="en-US" altLang="en-US" dirty="0" smtClean="0"/>
              <a:t> </a:t>
            </a:r>
          </a:p>
          <a:p>
            <a:pPr lvl="1" eaLnBrk="1" hangingPunct="1"/>
            <a:r>
              <a:rPr lang="en-US" altLang="en-US" dirty="0" err="1" smtClean="0"/>
              <a:t>Thông</a:t>
            </a:r>
            <a:r>
              <a:rPr lang="en-US" altLang="en-US" dirty="0" smtClean="0"/>
              <a:t> tin </a:t>
            </a:r>
            <a:r>
              <a:rPr lang="en-US" altLang="en-US" dirty="0" err="1" smtClean="0"/>
              <a:t>mô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tả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sản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phẩm</a:t>
            </a:r>
            <a:endParaRPr lang="en-US" altLang="en-US" dirty="0" smtClean="0"/>
          </a:p>
          <a:p>
            <a:pPr lvl="1" eaLnBrk="1" hangingPunct="1"/>
            <a:r>
              <a:rPr lang="en-US" altLang="en-US" dirty="0" err="1" smtClean="0"/>
              <a:t>Thông</a:t>
            </a:r>
            <a:r>
              <a:rPr lang="en-US" altLang="en-US" dirty="0" smtClean="0"/>
              <a:t> tin </a:t>
            </a:r>
            <a:r>
              <a:rPr lang="en-US" altLang="en-US" dirty="0" err="1" smtClean="0"/>
              <a:t>về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loài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gỗ</a:t>
            </a:r>
            <a:r>
              <a:rPr lang="en-US" altLang="en-US" dirty="0" smtClean="0"/>
              <a:t> (</a:t>
            </a:r>
            <a:r>
              <a:rPr lang="en-US" altLang="en-US" dirty="0" err="1" smtClean="0"/>
              <a:t>tên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thương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mại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và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tên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khoa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học</a:t>
            </a:r>
            <a:r>
              <a:rPr lang="en-US" altLang="en-US" dirty="0" smtClean="0"/>
              <a:t>)</a:t>
            </a:r>
          </a:p>
          <a:p>
            <a:pPr lvl="1" eaLnBrk="1" hangingPunct="1"/>
            <a:r>
              <a:rPr lang="en-US" altLang="en-US" dirty="0" err="1" smtClean="0"/>
              <a:t>Thông</a:t>
            </a:r>
            <a:r>
              <a:rPr lang="en-US" altLang="en-US" dirty="0" smtClean="0"/>
              <a:t> tin </a:t>
            </a:r>
            <a:r>
              <a:rPr lang="en-US" altLang="en-US" dirty="0" err="1" smtClean="0"/>
              <a:t>về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quốc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gia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khai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thác</a:t>
            </a:r>
            <a:r>
              <a:rPr lang="en-US" altLang="en-US" dirty="0" smtClean="0"/>
              <a:t> (</a:t>
            </a:r>
            <a:r>
              <a:rPr lang="en-US" altLang="en-US" dirty="0" err="1" smtClean="0"/>
              <a:t>đôi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khi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là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vùng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khai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thác</a:t>
            </a:r>
            <a:r>
              <a:rPr lang="en-US" altLang="en-US" dirty="0" smtClean="0"/>
              <a:t>)</a:t>
            </a:r>
          </a:p>
          <a:p>
            <a:pPr lvl="1" eaLnBrk="1" hangingPunct="1"/>
            <a:r>
              <a:rPr lang="en-US" altLang="en-US" dirty="0" err="1" smtClean="0"/>
              <a:t>Khối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lượng</a:t>
            </a:r>
            <a:r>
              <a:rPr lang="en-US" altLang="en-US" dirty="0" smtClean="0"/>
              <a:t> (M3, </a:t>
            </a:r>
            <a:r>
              <a:rPr lang="en-US" altLang="en-US" dirty="0" err="1" smtClean="0"/>
              <a:t>Tấn</a:t>
            </a:r>
            <a:r>
              <a:rPr lang="en-US" altLang="en-US" dirty="0" smtClean="0"/>
              <a:t>, Kg, </a:t>
            </a:r>
            <a:r>
              <a:rPr lang="en-US" altLang="en-US" dirty="0" err="1" smtClean="0"/>
              <a:t>Đơn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vị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tính</a:t>
            </a:r>
            <a:r>
              <a:rPr lang="en-US" altLang="en-US" dirty="0" smtClean="0"/>
              <a:t>)</a:t>
            </a:r>
          </a:p>
          <a:p>
            <a:pPr lvl="1" eaLnBrk="1" hangingPunct="1"/>
            <a:r>
              <a:rPr lang="en-US" altLang="en-US" dirty="0" err="1" smtClean="0"/>
              <a:t>Tên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và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địa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chỉ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nhà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cung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cấp</a:t>
            </a:r>
            <a:endParaRPr lang="en-US" altLang="en-US" dirty="0" smtClean="0"/>
          </a:p>
          <a:p>
            <a:pPr lvl="1" eaLnBrk="1" hangingPunct="1"/>
            <a:r>
              <a:rPr lang="en-US" altLang="en-US" dirty="0" smtClean="0"/>
              <a:t>Hồ </a:t>
            </a:r>
            <a:r>
              <a:rPr lang="en-US" altLang="en-US" dirty="0" err="1" smtClean="0"/>
              <a:t>sơ</a:t>
            </a:r>
            <a:r>
              <a:rPr lang="en-US" altLang="en-US" dirty="0" smtClean="0"/>
              <a:t>/</a:t>
            </a:r>
            <a:r>
              <a:rPr lang="en-US" altLang="en-US" dirty="0" err="1" smtClean="0"/>
              <a:t>bằng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chứng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về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tuân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thủ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pháp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luật</a:t>
            </a:r>
            <a:endParaRPr lang="en-US" altLang="en-US" dirty="0" smtClean="0"/>
          </a:p>
          <a:p>
            <a:pPr eaLnBrk="1" hangingPunct="1"/>
            <a:r>
              <a:rPr lang="en-US" altLang="en-US" dirty="0" err="1" smtClean="0"/>
              <a:t>Doanh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nghiệp</a:t>
            </a:r>
            <a:r>
              <a:rPr lang="en-US" altLang="en-US" dirty="0" smtClean="0"/>
              <a:t> (Operators) EU </a:t>
            </a:r>
            <a:r>
              <a:rPr lang="en-US" altLang="en-US" dirty="0" err="1" smtClean="0"/>
              <a:t>sẽ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phải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phân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tích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thông</a:t>
            </a:r>
            <a:r>
              <a:rPr lang="en-US" altLang="en-US" dirty="0" smtClean="0"/>
              <a:t> tin </a:t>
            </a:r>
            <a:r>
              <a:rPr lang="en-US" altLang="en-US" dirty="0" err="1" smtClean="0"/>
              <a:t>từ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nhà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cung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cấp</a:t>
            </a:r>
            <a:r>
              <a:rPr lang="en-US" altLang="en-US" dirty="0" smtClean="0"/>
              <a:t>/</a:t>
            </a:r>
            <a:r>
              <a:rPr lang="en-US" altLang="en-US" dirty="0" err="1" smtClean="0"/>
              <a:t>thực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hiện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đánh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giá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rủi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ro</a:t>
            </a:r>
            <a:r>
              <a:rPr lang="en-US" altLang="en-US" dirty="0" smtClean="0"/>
              <a:t>/</a:t>
            </a:r>
            <a:r>
              <a:rPr lang="en-US" altLang="en-US" dirty="0" err="1" smtClean="0"/>
              <a:t>thực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hiện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các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biện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pháp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giảm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thiểu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rủi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ro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trước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khi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mua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và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và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đưa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sản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phẩm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vào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thị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trường</a:t>
            </a:r>
            <a:r>
              <a:rPr lang="en-US" altLang="en-US" dirty="0" smtClean="0"/>
              <a:t> EU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41915-C55A-4174-B64B-E3A6B63AAC6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dirty="0">
                <a:latin typeface="Calibri" pitchFamily="34" charset="0"/>
                <a:cs typeface="Calibri" pitchFamily="34" charset="0"/>
              </a:rPr>
              <a:t>Bạn cần phải biết điều này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29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MANAGE_ASSETS" val="FALSE"/>
  <p:tag name="MMPROD_IS_H264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697565874F7A419035B3A2A5AA2B17" ma:contentTypeVersion="0" ma:contentTypeDescription="Create a new document." ma:contentTypeScope="" ma:versionID="8a5c323b4b73b751cf3c724d0204977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18CAB0-8202-4BAA-8295-EB396506768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601144A-7F68-4C4A-94D8-E64EF394E1B5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F953443-8CB0-44FB-ACFB-185C2A2361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2509</Words>
  <Application>Microsoft Office PowerPoint</Application>
  <PresentationFormat>Bildschirmpräsentation (4:3)</PresentationFormat>
  <Paragraphs>274</Paragraphs>
  <Slides>17</Slides>
  <Notes>8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17</vt:i4>
      </vt:variant>
    </vt:vector>
  </HeadingPairs>
  <TitlesOfParts>
    <vt:vector size="20" baseType="lpstr">
      <vt:lpstr>Office Theme</vt:lpstr>
      <vt:lpstr>2_Office Theme</vt:lpstr>
      <vt:lpstr>1_Office Theme</vt:lpstr>
      <vt:lpstr>Lưu ý về tuyên bố thông tin pháp lý</vt:lpstr>
      <vt:lpstr>PowerPoint-Präsentation</vt:lpstr>
      <vt:lpstr>Nhà sản xuất bên ngoài EU và quy định về gỗ của EU</vt:lpstr>
      <vt:lpstr>Nhà sản xuất bên ngoài EU và quy định về gỗ của EU</vt:lpstr>
      <vt:lpstr>PowerPoint-Präsentation</vt:lpstr>
      <vt:lpstr>Thách thức với nhà sản xuất Việt Nam</vt:lpstr>
      <vt:lpstr>PowerPoint-Präsentation</vt:lpstr>
      <vt:lpstr>Doanh nghiệp (Operators) EU thực sự cần gì</vt:lpstr>
      <vt:lpstr>Bạn cần phải biết điều này</vt:lpstr>
      <vt:lpstr>Nhà sản xuất VN cần làm gì? Các bước và Công cụ</vt:lpstr>
      <vt:lpstr>Nhà sản xuất VN cần làm gì? Các bước và Công cụ</vt:lpstr>
      <vt:lpstr>Nhà sản xuất VN cần làm gì? Các bước và Công cụ</vt:lpstr>
      <vt:lpstr>Nhà sản xuất VN cần làm gì? Các bước và Công cụ</vt:lpstr>
      <vt:lpstr>Vấn đề là gì?</vt:lpstr>
      <vt:lpstr>Doanh nghiệp (Operators) EU cần gì? </vt:lpstr>
      <vt:lpstr>Bài tập: Vận hành hệ thống trách nhiệm giải trình</vt:lpstr>
      <vt:lpstr>PowerPoint-Präsentation</vt:lpstr>
    </vt:vector>
  </TitlesOfParts>
  <Company>XXX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 Le Manh;Kha</dc:creator>
  <cp:lastModifiedBy>GB</cp:lastModifiedBy>
  <cp:revision>325</cp:revision>
  <dcterms:created xsi:type="dcterms:W3CDTF">2014-01-23T11:12:09Z</dcterms:created>
  <dcterms:modified xsi:type="dcterms:W3CDTF">2015-02-05T00:05:59Z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0x010100B7697565874F7A419035B3A2A5AA2B17</vt:lpwstr>
  </property>
</Properties>
</file>